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1"/>
  </p:notesMasterIdLst>
  <p:handoutMasterIdLst>
    <p:handoutMasterId r:id="rId22"/>
  </p:handoutMasterIdLst>
  <p:sldIdLst>
    <p:sldId id="281" r:id="rId2"/>
    <p:sldId id="323" r:id="rId3"/>
    <p:sldId id="313" r:id="rId4"/>
    <p:sldId id="314" r:id="rId5"/>
    <p:sldId id="315" r:id="rId6"/>
    <p:sldId id="287" r:id="rId7"/>
    <p:sldId id="288" r:id="rId8"/>
    <p:sldId id="318" r:id="rId9"/>
    <p:sldId id="317" r:id="rId10"/>
    <p:sldId id="308" r:id="rId11"/>
    <p:sldId id="292" r:id="rId12"/>
    <p:sldId id="306" r:id="rId13"/>
    <p:sldId id="296" r:id="rId14"/>
    <p:sldId id="319" r:id="rId15"/>
    <p:sldId id="298" r:id="rId16"/>
    <p:sldId id="299" r:id="rId17"/>
    <p:sldId id="300" r:id="rId18"/>
    <p:sldId id="321" r:id="rId19"/>
    <p:sldId id="322" r:id="rId20"/>
  </p:sldIdLst>
  <p:sldSz cx="9144000" cy="6858000" type="screen4x3"/>
  <p:notesSz cx="6985000" cy="9271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">
          <p15:clr>
            <a:srgbClr val="A4A3A4"/>
          </p15:clr>
        </p15:guide>
        <p15:guide id="2" orient="horz" pos="864">
          <p15:clr>
            <a:srgbClr val="A4A3A4"/>
          </p15:clr>
        </p15:guide>
        <p15:guide id="3" orient="horz" pos="1728">
          <p15:clr>
            <a:srgbClr val="A4A3A4"/>
          </p15:clr>
        </p15:guide>
        <p15:guide id="4" orient="horz" pos="2592">
          <p15:clr>
            <a:srgbClr val="A4A3A4"/>
          </p15:clr>
        </p15:guide>
        <p15:guide id="5" orient="horz" pos="3456">
          <p15:clr>
            <a:srgbClr val="A4A3A4"/>
          </p15:clr>
        </p15:guide>
        <p15:guide id="6" orient="horz" pos="3888">
          <p15:clr>
            <a:srgbClr val="A4A3A4"/>
          </p15:clr>
        </p15:guide>
        <p15:guide id="7" pos="416">
          <p15:clr>
            <a:srgbClr val="A4A3A4"/>
          </p15:clr>
        </p15:guide>
        <p15:guide id="8" pos="821">
          <p15:clr>
            <a:srgbClr val="A4A3A4"/>
          </p15:clr>
        </p15:guide>
        <p15:guide id="9" pos="1648">
          <p15:clr>
            <a:srgbClr val="A4A3A4"/>
          </p15:clr>
        </p15:guide>
        <p15:guide id="10" pos="2464">
          <p15:clr>
            <a:srgbClr val="A4A3A4"/>
          </p15:clr>
        </p15:guide>
        <p15:guide id="11" pos="3296">
          <p15:clr>
            <a:srgbClr val="A4A3A4"/>
          </p15:clr>
        </p15:guide>
        <p15:guide id="12" pos="4112">
          <p15:clr>
            <a:srgbClr val="A4A3A4"/>
          </p15:clr>
        </p15:guide>
        <p15:guide id="13" pos="4939">
          <p15:clr>
            <a:srgbClr val="A4A3A4"/>
          </p15:clr>
        </p15:guide>
        <p15:guide id="14" pos="53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B14B"/>
    <a:srgbClr val="FF9900"/>
    <a:srgbClr val="0000FF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9512" autoAdjust="0"/>
  </p:normalViewPr>
  <p:slideViewPr>
    <p:cSldViewPr snapToGrid="0" showGuides="1">
      <p:cViewPr varScale="1">
        <p:scale>
          <a:sx n="74" d="100"/>
          <a:sy n="74" d="100"/>
        </p:scale>
        <p:origin x="1668" y="72"/>
      </p:cViewPr>
      <p:guideLst>
        <p:guide orient="horz" pos="432"/>
        <p:guide orient="horz" pos="864"/>
        <p:guide orient="horz" pos="1728"/>
        <p:guide orient="horz" pos="2592"/>
        <p:guide orient="horz" pos="3456"/>
        <p:guide orient="horz" pos="3888"/>
        <p:guide pos="416"/>
        <p:guide pos="821"/>
        <p:guide pos="1648"/>
        <p:guide pos="2464"/>
        <p:guide pos="3296"/>
        <p:guide pos="4112"/>
        <p:guide pos="4939"/>
        <p:guide pos="53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CRS</c:v>
                </c:pt>
                <c:pt idx="1">
                  <c:v>GRS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-100</c:v>
                </c:pt>
                <c:pt idx="1">
                  <c:v>-100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307654304"/>
        <c:axId val="307655088"/>
      </c:barChart>
      <c:catAx>
        <c:axId val="307654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2000"/>
            </a:pPr>
            <a:endParaRPr lang="en-US"/>
          </a:p>
        </c:txPr>
        <c:crossAx val="307655088"/>
        <c:crossesAt val="-100"/>
        <c:auto val="1"/>
        <c:lblAlgn val="ctr"/>
        <c:lblOffset val="0"/>
        <c:noMultiLvlLbl val="0"/>
      </c:catAx>
      <c:valAx>
        <c:axId val="307655088"/>
        <c:scaling>
          <c:orientation val="minMax"/>
          <c:max val="2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07654304"/>
        <c:crosses val="autoZero"/>
        <c:crossBetween val="between"/>
        <c:majorUnit val="50"/>
        <c:minorUnit val="5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CRS</c:v>
                </c:pt>
                <c:pt idx="1">
                  <c:v>GRS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-100</c:v>
                </c:pt>
                <c:pt idx="1">
                  <c:v>-100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282154320"/>
        <c:axId val="413092792"/>
      </c:barChart>
      <c:catAx>
        <c:axId val="282154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2000"/>
            </a:pPr>
            <a:endParaRPr lang="en-US"/>
          </a:p>
        </c:txPr>
        <c:crossAx val="413092792"/>
        <c:crossesAt val="-100"/>
        <c:auto val="1"/>
        <c:lblAlgn val="ctr"/>
        <c:lblOffset val="0"/>
        <c:noMultiLvlLbl val="0"/>
      </c:catAx>
      <c:valAx>
        <c:axId val="413092792"/>
        <c:scaling>
          <c:orientation val="minMax"/>
          <c:max val="2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282154320"/>
        <c:crosses val="autoZero"/>
        <c:crossBetween val="between"/>
        <c:majorUnit val="50"/>
        <c:minorUnit val="5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Baseline</c:v>
                </c:pt>
                <c:pt idx="1">
                  <c:v>3 months</c:v>
                </c:pt>
                <c:pt idx="2">
                  <c:v>6 months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413093576"/>
        <c:axId val="413093968"/>
      </c:barChart>
      <c:catAx>
        <c:axId val="413093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13093968"/>
        <c:crosses val="autoZero"/>
        <c:auto val="1"/>
        <c:lblAlgn val="ctr"/>
        <c:lblOffset val="0"/>
        <c:noMultiLvlLbl val="0"/>
      </c:catAx>
      <c:valAx>
        <c:axId val="413093968"/>
        <c:scaling>
          <c:orientation val="minMax"/>
          <c:max val="120"/>
          <c:min val="9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13093576"/>
        <c:crosses val="autoZero"/>
        <c:crossBetween val="between"/>
        <c:majorUnit val="5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Baseline</c:v>
                </c:pt>
                <c:pt idx="1">
                  <c:v>3 months</c:v>
                </c:pt>
                <c:pt idx="2">
                  <c:v>6 months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297213592"/>
        <c:axId val="297213984"/>
      </c:barChart>
      <c:catAx>
        <c:axId val="297213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297213984"/>
        <c:crosses val="autoZero"/>
        <c:auto val="1"/>
        <c:lblAlgn val="ctr"/>
        <c:lblOffset val="0"/>
        <c:noMultiLvlLbl val="0"/>
      </c:catAx>
      <c:valAx>
        <c:axId val="297213984"/>
        <c:scaling>
          <c:orientation val="minMax"/>
          <c:max val="120"/>
          <c:min val="9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297213592"/>
        <c:crosses val="autoZero"/>
        <c:crossBetween val="between"/>
        <c:majorUnit val="5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CRS</c:v>
                </c:pt>
                <c:pt idx="1">
                  <c:v>GRS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-100</c:v>
                </c:pt>
                <c:pt idx="1">
                  <c:v>-100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297214768"/>
        <c:axId val="297215160"/>
      </c:barChart>
      <c:catAx>
        <c:axId val="297214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2000"/>
            </a:pPr>
            <a:endParaRPr lang="en-US"/>
          </a:p>
        </c:txPr>
        <c:crossAx val="297215160"/>
        <c:crossesAt val="-100"/>
        <c:auto val="1"/>
        <c:lblAlgn val="ctr"/>
        <c:lblOffset val="0"/>
        <c:noMultiLvlLbl val="0"/>
      </c:catAx>
      <c:valAx>
        <c:axId val="297215160"/>
        <c:scaling>
          <c:orientation val="minMax"/>
          <c:max val="7"/>
          <c:min val="2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297214768"/>
        <c:crosses val="autoZero"/>
        <c:crossBetween val="between"/>
        <c:majorUnit val="1"/>
        <c:min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CRS</c:v>
                </c:pt>
                <c:pt idx="1">
                  <c:v>GRS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-100</c:v>
                </c:pt>
                <c:pt idx="1">
                  <c:v>-100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407801280"/>
        <c:axId val="407801672"/>
      </c:barChart>
      <c:catAx>
        <c:axId val="407801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2000"/>
            </a:pPr>
            <a:endParaRPr lang="en-US"/>
          </a:p>
        </c:txPr>
        <c:crossAx val="407801672"/>
        <c:crossesAt val="-100"/>
        <c:auto val="1"/>
        <c:lblAlgn val="ctr"/>
        <c:lblOffset val="0"/>
        <c:noMultiLvlLbl val="0"/>
      </c:catAx>
      <c:valAx>
        <c:axId val="407801672"/>
        <c:scaling>
          <c:orientation val="minMax"/>
          <c:max val="40"/>
          <c:min val="28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defRPr>
            </a:pPr>
            <a:endParaRPr lang="en-US"/>
          </a:p>
        </c:txPr>
        <c:crossAx val="407801280"/>
        <c:crosses val="autoZero"/>
        <c:crossBetween val="between"/>
        <c:majorUnit val="2"/>
        <c:minorUnit val="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67197734441327"/>
          <c:y val="4.5391565917474778E-2"/>
          <c:w val="0.80504923702425923"/>
          <c:h val="0.909216868165050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CRS</c:v>
                </c:pt>
                <c:pt idx="1">
                  <c:v>GRS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-100</c:v>
                </c:pt>
                <c:pt idx="1">
                  <c:v>-100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407802456"/>
        <c:axId val="407343280"/>
      </c:barChart>
      <c:catAx>
        <c:axId val="407802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2000"/>
            </a:pPr>
            <a:endParaRPr lang="en-US"/>
          </a:p>
        </c:txPr>
        <c:crossAx val="407343280"/>
        <c:crossesAt val="-100"/>
        <c:auto val="1"/>
        <c:lblAlgn val="ctr"/>
        <c:lblOffset val="0"/>
        <c:noMultiLvlLbl val="0"/>
      </c:catAx>
      <c:valAx>
        <c:axId val="407343280"/>
        <c:scaling>
          <c:orientation val="minMax"/>
          <c:max val="60"/>
          <c:min val="2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>
                <a:latin typeface="Arial" panose="020B0604020202020204" pitchFamily="34" charset="0"/>
                <a:ea typeface="Adobe Ming Std L" pitchFamily="18" charset="-128"/>
                <a:cs typeface="Arial" panose="020B0604020202020204" pitchFamily="34" charset="0"/>
              </a:defRPr>
            </a:pPr>
            <a:endParaRPr lang="en-US"/>
          </a:p>
        </c:txPr>
        <c:crossAx val="407802456"/>
        <c:crosses val="autoZero"/>
        <c:crossBetween val="between"/>
        <c:majorUnit val="10"/>
        <c:min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Baseline</c:v>
                </c:pt>
                <c:pt idx="1">
                  <c:v>3 months</c:v>
                </c:pt>
                <c:pt idx="2">
                  <c:v>6 months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407344064"/>
        <c:axId val="407344456"/>
      </c:barChart>
      <c:catAx>
        <c:axId val="407344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19050">
            <a:solidFill>
              <a:schemeClr val="tx1"/>
            </a:solidFill>
          </a:ln>
        </c:spPr>
        <c:crossAx val="407344456"/>
        <c:crosses val="autoZero"/>
        <c:auto val="1"/>
        <c:lblAlgn val="ctr"/>
        <c:lblOffset val="0"/>
        <c:noMultiLvlLbl val="0"/>
      </c:catAx>
      <c:valAx>
        <c:axId val="407344456"/>
        <c:scaling>
          <c:orientation val="minMax"/>
          <c:max val="120"/>
          <c:min val="9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crossAx val="407344064"/>
        <c:crosses val="autoZero"/>
        <c:crossBetween val="between"/>
        <c:majorUnit val="10"/>
        <c:minorUnit val="1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Baseline</c:v>
                </c:pt>
                <c:pt idx="1">
                  <c:v>3 months</c:v>
                </c:pt>
                <c:pt idx="2">
                  <c:v>6 months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305675872"/>
        <c:axId val="305676264"/>
      </c:barChart>
      <c:catAx>
        <c:axId val="305675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19050">
            <a:solidFill>
              <a:schemeClr val="tx1"/>
            </a:solidFill>
          </a:ln>
        </c:spPr>
        <c:crossAx val="305676264"/>
        <c:crosses val="autoZero"/>
        <c:auto val="1"/>
        <c:lblAlgn val="ctr"/>
        <c:lblOffset val="0"/>
        <c:noMultiLvlLbl val="0"/>
      </c:catAx>
      <c:valAx>
        <c:axId val="305676264"/>
        <c:scaling>
          <c:orientation val="minMax"/>
          <c:max val="40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crossAx val="305675872"/>
        <c:crosses val="autoZero"/>
        <c:crossBetween val="between"/>
        <c:majorUnit val="10"/>
        <c:minorUnit val="1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fld id="{D3684962-70C1-41AE-A4A1-E61CAC100426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fld id="{6FC828C7-E7AD-4CB9-812C-3C7E0F1AA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0578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fld id="{ABEF185E-7BCD-4C10-98DB-245FE25273F0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85" tIns="46442" rIns="92885" bIns="4644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3725"/>
            <a:ext cx="5588000" cy="4171950"/>
          </a:xfrm>
          <a:prstGeom prst="rect">
            <a:avLst/>
          </a:prstGeom>
        </p:spPr>
        <p:txBody>
          <a:bodyPr vert="horz" lIns="92885" tIns="46442" rIns="92885" bIns="4644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fld id="{3494E051-15B0-4624-9889-09136CD0A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0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78592-48C5-45C1-96F0-BD360B5C98D3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8727">
              <a:defRPr/>
            </a:pPr>
            <a:r>
              <a:rPr lang="en-US" altLang="en-US" dirty="0" smtClean="0">
                <a:solidFill>
                  <a:srgbClr val="FF0000"/>
                </a:solidFill>
              </a:rPr>
              <a:t>MCB </a:t>
            </a:r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Screening criteria  100 + 100 randomization,</a:t>
            </a:r>
            <a:r>
              <a:rPr lang="en-US" altLang="en-US" baseline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 very low attrition (~4%).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4E051-15B0-4624-9889-09136CD0A6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137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Significant implications for public health since CHD is leading cause of death;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4E051-15B0-4624-9889-09136CD0A6D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427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368" y="2743200"/>
            <a:ext cx="7827264" cy="1371600"/>
          </a:xfrm>
        </p:spPr>
        <p:txBody>
          <a:bodyPr lIns="0" rIns="0" anchor="b" anchorCtr="0">
            <a:no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" y="4114800"/>
            <a:ext cx="7827264" cy="685800"/>
          </a:xfrm>
        </p:spPr>
        <p:txBody>
          <a:bodyPr lIns="0" tIns="228600" rIns="0">
            <a:noAutofit/>
          </a:bodyPr>
          <a:lstStyle>
            <a:lvl1pPr marL="0" indent="0" algn="l">
              <a:spcBef>
                <a:spcPts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292100" y="308770"/>
            <a:ext cx="1266825" cy="1381125"/>
            <a:chOff x="657225" y="681038"/>
            <a:chExt cx="1266825" cy="1381125"/>
          </a:xfrm>
          <a:solidFill>
            <a:srgbClr val="000000"/>
          </a:solidFill>
        </p:grpSpPr>
        <p:sp>
          <p:nvSpPr>
            <p:cNvPr id="32" name="Freeform 5"/>
            <p:cNvSpPr>
              <a:spLocks noEditPoints="1"/>
            </p:cNvSpPr>
            <p:nvPr userDrawn="1"/>
          </p:nvSpPr>
          <p:spPr bwMode="auto">
            <a:xfrm>
              <a:off x="846138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solidFill>
              <a:srgbClr val="004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6"/>
            <p:cNvSpPr>
              <a:spLocks/>
            </p:cNvSpPr>
            <p:nvPr userDrawn="1"/>
          </p:nvSpPr>
          <p:spPr bwMode="auto">
            <a:xfrm>
              <a:off x="915988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7"/>
            <p:cNvSpPr>
              <a:spLocks/>
            </p:cNvSpPr>
            <p:nvPr userDrawn="1"/>
          </p:nvSpPr>
          <p:spPr bwMode="auto">
            <a:xfrm>
              <a:off x="1127125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"/>
            <p:cNvSpPr>
              <a:spLocks/>
            </p:cNvSpPr>
            <p:nvPr userDrawn="1"/>
          </p:nvSpPr>
          <p:spPr bwMode="auto">
            <a:xfrm>
              <a:off x="1266825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9"/>
            <p:cNvSpPr>
              <a:spLocks/>
            </p:cNvSpPr>
            <p:nvPr userDrawn="1"/>
          </p:nvSpPr>
          <p:spPr bwMode="auto">
            <a:xfrm>
              <a:off x="1573213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0"/>
            <p:cNvSpPr>
              <a:spLocks/>
            </p:cNvSpPr>
            <p:nvPr userDrawn="1"/>
          </p:nvSpPr>
          <p:spPr bwMode="auto">
            <a:xfrm>
              <a:off x="169227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1"/>
            <p:cNvSpPr>
              <a:spLocks/>
            </p:cNvSpPr>
            <p:nvPr userDrawn="1"/>
          </p:nvSpPr>
          <p:spPr bwMode="auto">
            <a:xfrm>
              <a:off x="65722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2"/>
            <p:cNvSpPr>
              <a:spLocks/>
            </p:cNvSpPr>
            <p:nvPr userDrawn="1"/>
          </p:nvSpPr>
          <p:spPr bwMode="auto">
            <a:xfrm>
              <a:off x="757238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3"/>
            <p:cNvSpPr>
              <a:spLocks noEditPoints="1"/>
            </p:cNvSpPr>
            <p:nvPr userDrawn="1"/>
          </p:nvSpPr>
          <p:spPr bwMode="auto">
            <a:xfrm>
              <a:off x="1092200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4"/>
            <p:cNvSpPr>
              <a:spLocks/>
            </p:cNvSpPr>
            <p:nvPr userDrawn="1"/>
          </p:nvSpPr>
          <p:spPr bwMode="auto">
            <a:xfrm>
              <a:off x="1309688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5"/>
            <p:cNvSpPr>
              <a:spLocks noEditPoints="1"/>
            </p:cNvSpPr>
            <p:nvPr userDrawn="1"/>
          </p:nvSpPr>
          <p:spPr bwMode="auto">
            <a:xfrm>
              <a:off x="1558925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0027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0"/>
            <a:ext cx="7827264" cy="1371600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368" y="1444752"/>
            <a:ext cx="7827264" cy="42702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5788152"/>
            <a:ext cx="7827264" cy="384048"/>
          </a:xfrm>
        </p:spPr>
        <p:txBody>
          <a:bodyPr tIns="45720" anchor="ctr" anchorCtr="0"/>
          <a:lstStyle>
            <a:lvl1pPr marL="0" indent="0"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1B8A-B196-4C92-B78E-CF62B58F5E6D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20650" y="6299343"/>
            <a:ext cx="420688" cy="458645"/>
            <a:chOff x="657225" y="681038"/>
            <a:chExt cx="1266825" cy="1381125"/>
          </a:xfrm>
          <a:solidFill>
            <a:srgbClr val="000000"/>
          </a:solidFill>
        </p:grpSpPr>
        <p:sp>
          <p:nvSpPr>
            <p:cNvPr id="33" name="Freeform 5"/>
            <p:cNvSpPr>
              <a:spLocks noEditPoints="1"/>
            </p:cNvSpPr>
            <p:nvPr userDrawn="1"/>
          </p:nvSpPr>
          <p:spPr bwMode="auto">
            <a:xfrm>
              <a:off x="846138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solidFill>
              <a:srgbClr val="004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6"/>
            <p:cNvSpPr>
              <a:spLocks/>
            </p:cNvSpPr>
            <p:nvPr userDrawn="1"/>
          </p:nvSpPr>
          <p:spPr bwMode="auto">
            <a:xfrm>
              <a:off x="915988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7"/>
            <p:cNvSpPr>
              <a:spLocks/>
            </p:cNvSpPr>
            <p:nvPr userDrawn="1"/>
          </p:nvSpPr>
          <p:spPr bwMode="auto">
            <a:xfrm>
              <a:off x="1127125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"/>
            <p:cNvSpPr>
              <a:spLocks/>
            </p:cNvSpPr>
            <p:nvPr userDrawn="1"/>
          </p:nvSpPr>
          <p:spPr bwMode="auto">
            <a:xfrm>
              <a:off x="1266825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9"/>
            <p:cNvSpPr>
              <a:spLocks/>
            </p:cNvSpPr>
            <p:nvPr userDrawn="1"/>
          </p:nvSpPr>
          <p:spPr bwMode="auto">
            <a:xfrm>
              <a:off x="1573213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0"/>
            <p:cNvSpPr>
              <a:spLocks/>
            </p:cNvSpPr>
            <p:nvPr userDrawn="1"/>
          </p:nvSpPr>
          <p:spPr bwMode="auto">
            <a:xfrm>
              <a:off x="169227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1"/>
            <p:cNvSpPr>
              <a:spLocks/>
            </p:cNvSpPr>
            <p:nvPr userDrawn="1"/>
          </p:nvSpPr>
          <p:spPr bwMode="auto">
            <a:xfrm>
              <a:off x="65722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2"/>
            <p:cNvSpPr>
              <a:spLocks/>
            </p:cNvSpPr>
            <p:nvPr userDrawn="1"/>
          </p:nvSpPr>
          <p:spPr bwMode="auto">
            <a:xfrm>
              <a:off x="757238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3"/>
            <p:cNvSpPr>
              <a:spLocks noEditPoints="1"/>
            </p:cNvSpPr>
            <p:nvPr userDrawn="1"/>
          </p:nvSpPr>
          <p:spPr bwMode="auto">
            <a:xfrm>
              <a:off x="1092200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4"/>
            <p:cNvSpPr>
              <a:spLocks/>
            </p:cNvSpPr>
            <p:nvPr userDrawn="1"/>
          </p:nvSpPr>
          <p:spPr bwMode="auto">
            <a:xfrm>
              <a:off x="1309688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5"/>
            <p:cNvSpPr>
              <a:spLocks noEditPoints="1"/>
            </p:cNvSpPr>
            <p:nvPr userDrawn="1"/>
          </p:nvSpPr>
          <p:spPr bwMode="auto">
            <a:xfrm>
              <a:off x="1558925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1" name="Picture 20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6" b="3846"/>
          <a:stretch/>
        </p:blipFill>
        <p:spPr bwMode="auto">
          <a:xfrm>
            <a:off x="7138011" y="58056"/>
            <a:ext cx="1962447" cy="47625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268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Mayo 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33675"/>
            <a:ext cx="9144000" cy="13716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1B8A-B196-4C92-B78E-CF62B58F5E6D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3937794" y="681038"/>
            <a:ext cx="1266825" cy="1381125"/>
            <a:chOff x="657225" y="681038"/>
            <a:chExt cx="1266825" cy="1381125"/>
          </a:xfrm>
          <a:solidFill>
            <a:srgbClr val="000000"/>
          </a:solidFill>
        </p:grpSpPr>
        <p:sp>
          <p:nvSpPr>
            <p:cNvPr id="19" name="Freeform 5"/>
            <p:cNvSpPr>
              <a:spLocks noEditPoints="1"/>
            </p:cNvSpPr>
            <p:nvPr userDrawn="1"/>
          </p:nvSpPr>
          <p:spPr bwMode="auto">
            <a:xfrm>
              <a:off x="846138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solidFill>
              <a:srgbClr val="004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6"/>
            <p:cNvSpPr>
              <a:spLocks/>
            </p:cNvSpPr>
            <p:nvPr userDrawn="1"/>
          </p:nvSpPr>
          <p:spPr bwMode="auto">
            <a:xfrm>
              <a:off x="915988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7"/>
            <p:cNvSpPr>
              <a:spLocks/>
            </p:cNvSpPr>
            <p:nvPr userDrawn="1"/>
          </p:nvSpPr>
          <p:spPr bwMode="auto">
            <a:xfrm>
              <a:off x="1127125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8"/>
            <p:cNvSpPr>
              <a:spLocks/>
            </p:cNvSpPr>
            <p:nvPr userDrawn="1"/>
          </p:nvSpPr>
          <p:spPr bwMode="auto">
            <a:xfrm>
              <a:off x="1266825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"/>
            <p:cNvSpPr>
              <a:spLocks/>
            </p:cNvSpPr>
            <p:nvPr userDrawn="1"/>
          </p:nvSpPr>
          <p:spPr bwMode="auto">
            <a:xfrm>
              <a:off x="1573213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0"/>
            <p:cNvSpPr>
              <a:spLocks/>
            </p:cNvSpPr>
            <p:nvPr userDrawn="1"/>
          </p:nvSpPr>
          <p:spPr bwMode="auto">
            <a:xfrm>
              <a:off x="169227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1"/>
            <p:cNvSpPr>
              <a:spLocks/>
            </p:cNvSpPr>
            <p:nvPr userDrawn="1"/>
          </p:nvSpPr>
          <p:spPr bwMode="auto">
            <a:xfrm>
              <a:off x="65722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2"/>
            <p:cNvSpPr>
              <a:spLocks/>
            </p:cNvSpPr>
            <p:nvPr userDrawn="1"/>
          </p:nvSpPr>
          <p:spPr bwMode="auto">
            <a:xfrm>
              <a:off x="757238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3"/>
            <p:cNvSpPr>
              <a:spLocks noEditPoints="1"/>
            </p:cNvSpPr>
            <p:nvPr userDrawn="1"/>
          </p:nvSpPr>
          <p:spPr bwMode="auto">
            <a:xfrm>
              <a:off x="1092200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4"/>
            <p:cNvSpPr>
              <a:spLocks/>
            </p:cNvSpPr>
            <p:nvPr userDrawn="1"/>
          </p:nvSpPr>
          <p:spPr bwMode="auto">
            <a:xfrm>
              <a:off x="1309688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5"/>
            <p:cNvSpPr>
              <a:spLocks noEditPoints="1"/>
            </p:cNvSpPr>
            <p:nvPr userDrawn="1"/>
          </p:nvSpPr>
          <p:spPr bwMode="auto">
            <a:xfrm>
              <a:off x="1558925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036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1B8A-B196-4C92-B78E-CF62B58F5E6D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1B8A-B196-4C92-B78E-CF62B58F5E6D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4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1B8A-B196-4C92-B78E-CF62B58F5E6D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20650" y="6299343"/>
            <a:ext cx="420688" cy="458645"/>
            <a:chOff x="657225" y="681038"/>
            <a:chExt cx="1266825" cy="1381125"/>
          </a:xfrm>
          <a:solidFill>
            <a:srgbClr val="000000"/>
          </a:solidFill>
        </p:grpSpPr>
        <p:sp>
          <p:nvSpPr>
            <p:cNvPr id="20" name="Freeform 5"/>
            <p:cNvSpPr>
              <a:spLocks noEditPoints="1"/>
            </p:cNvSpPr>
            <p:nvPr userDrawn="1"/>
          </p:nvSpPr>
          <p:spPr bwMode="auto">
            <a:xfrm>
              <a:off x="846138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solidFill>
              <a:srgbClr val="004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"/>
            <p:cNvSpPr>
              <a:spLocks/>
            </p:cNvSpPr>
            <p:nvPr userDrawn="1"/>
          </p:nvSpPr>
          <p:spPr bwMode="auto">
            <a:xfrm>
              <a:off x="915988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7"/>
            <p:cNvSpPr>
              <a:spLocks/>
            </p:cNvSpPr>
            <p:nvPr userDrawn="1"/>
          </p:nvSpPr>
          <p:spPr bwMode="auto">
            <a:xfrm>
              <a:off x="1127125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8"/>
            <p:cNvSpPr>
              <a:spLocks/>
            </p:cNvSpPr>
            <p:nvPr userDrawn="1"/>
          </p:nvSpPr>
          <p:spPr bwMode="auto">
            <a:xfrm>
              <a:off x="1266825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"/>
            <p:cNvSpPr>
              <a:spLocks/>
            </p:cNvSpPr>
            <p:nvPr userDrawn="1"/>
          </p:nvSpPr>
          <p:spPr bwMode="auto">
            <a:xfrm>
              <a:off x="1573213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0"/>
            <p:cNvSpPr>
              <a:spLocks/>
            </p:cNvSpPr>
            <p:nvPr userDrawn="1"/>
          </p:nvSpPr>
          <p:spPr bwMode="auto">
            <a:xfrm>
              <a:off x="169227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1"/>
            <p:cNvSpPr>
              <a:spLocks/>
            </p:cNvSpPr>
            <p:nvPr userDrawn="1"/>
          </p:nvSpPr>
          <p:spPr bwMode="auto">
            <a:xfrm>
              <a:off x="65722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2"/>
            <p:cNvSpPr>
              <a:spLocks/>
            </p:cNvSpPr>
            <p:nvPr userDrawn="1"/>
          </p:nvSpPr>
          <p:spPr bwMode="auto">
            <a:xfrm>
              <a:off x="757238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3"/>
            <p:cNvSpPr>
              <a:spLocks noEditPoints="1"/>
            </p:cNvSpPr>
            <p:nvPr userDrawn="1"/>
          </p:nvSpPr>
          <p:spPr bwMode="auto">
            <a:xfrm>
              <a:off x="1092200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4"/>
            <p:cNvSpPr>
              <a:spLocks/>
            </p:cNvSpPr>
            <p:nvPr userDrawn="1"/>
          </p:nvSpPr>
          <p:spPr bwMode="auto">
            <a:xfrm>
              <a:off x="1309688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5"/>
            <p:cNvSpPr>
              <a:spLocks noEditPoints="1"/>
            </p:cNvSpPr>
            <p:nvPr userDrawn="1"/>
          </p:nvSpPr>
          <p:spPr bwMode="auto">
            <a:xfrm>
              <a:off x="1558925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815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yo Reduced Si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6736" y="1673352"/>
            <a:ext cx="652881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1B8A-B196-4C92-B78E-CF62B58F5E6D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20650" y="6299343"/>
            <a:ext cx="420688" cy="458645"/>
            <a:chOff x="657225" y="681038"/>
            <a:chExt cx="1266825" cy="1381125"/>
          </a:xfrm>
          <a:solidFill>
            <a:srgbClr val="000000"/>
          </a:solidFill>
        </p:grpSpPr>
        <p:sp>
          <p:nvSpPr>
            <p:cNvPr id="32" name="Freeform 5"/>
            <p:cNvSpPr>
              <a:spLocks noEditPoints="1"/>
            </p:cNvSpPr>
            <p:nvPr userDrawn="1"/>
          </p:nvSpPr>
          <p:spPr bwMode="auto">
            <a:xfrm>
              <a:off x="846138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solidFill>
              <a:srgbClr val="004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6"/>
            <p:cNvSpPr>
              <a:spLocks/>
            </p:cNvSpPr>
            <p:nvPr userDrawn="1"/>
          </p:nvSpPr>
          <p:spPr bwMode="auto">
            <a:xfrm>
              <a:off x="915988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7"/>
            <p:cNvSpPr>
              <a:spLocks/>
            </p:cNvSpPr>
            <p:nvPr userDrawn="1"/>
          </p:nvSpPr>
          <p:spPr bwMode="auto">
            <a:xfrm>
              <a:off x="1127125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"/>
            <p:cNvSpPr>
              <a:spLocks/>
            </p:cNvSpPr>
            <p:nvPr userDrawn="1"/>
          </p:nvSpPr>
          <p:spPr bwMode="auto">
            <a:xfrm>
              <a:off x="1266825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9"/>
            <p:cNvSpPr>
              <a:spLocks/>
            </p:cNvSpPr>
            <p:nvPr userDrawn="1"/>
          </p:nvSpPr>
          <p:spPr bwMode="auto">
            <a:xfrm>
              <a:off x="1573213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0"/>
            <p:cNvSpPr>
              <a:spLocks/>
            </p:cNvSpPr>
            <p:nvPr userDrawn="1"/>
          </p:nvSpPr>
          <p:spPr bwMode="auto">
            <a:xfrm>
              <a:off x="169227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1"/>
            <p:cNvSpPr>
              <a:spLocks/>
            </p:cNvSpPr>
            <p:nvPr userDrawn="1"/>
          </p:nvSpPr>
          <p:spPr bwMode="auto">
            <a:xfrm>
              <a:off x="65722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2"/>
            <p:cNvSpPr>
              <a:spLocks/>
            </p:cNvSpPr>
            <p:nvPr userDrawn="1"/>
          </p:nvSpPr>
          <p:spPr bwMode="auto">
            <a:xfrm>
              <a:off x="757238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3"/>
            <p:cNvSpPr>
              <a:spLocks noEditPoints="1"/>
            </p:cNvSpPr>
            <p:nvPr userDrawn="1"/>
          </p:nvSpPr>
          <p:spPr bwMode="auto">
            <a:xfrm>
              <a:off x="1092200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4"/>
            <p:cNvSpPr>
              <a:spLocks/>
            </p:cNvSpPr>
            <p:nvPr userDrawn="1"/>
          </p:nvSpPr>
          <p:spPr bwMode="auto">
            <a:xfrm>
              <a:off x="1309688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5"/>
            <p:cNvSpPr>
              <a:spLocks noEditPoints="1"/>
            </p:cNvSpPr>
            <p:nvPr userDrawn="1"/>
          </p:nvSpPr>
          <p:spPr bwMode="auto">
            <a:xfrm>
              <a:off x="1558925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2525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2743200"/>
            <a:ext cx="7827264" cy="1371600"/>
          </a:xfrm>
        </p:spPr>
        <p:txBody>
          <a:bodyPr anchor="b" anchorCtr="0"/>
          <a:lstStyle>
            <a:lvl1pPr algn="l">
              <a:defRPr sz="36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368" y="4114800"/>
            <a:ext cx="7827264" cy="685800"/>
          </a:xfrm>
        </p:spPr>
        <p:txBody>
          <a:bodyPr anchor="t" anchorCtr="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1B8A-B196-4C92-B78E-CF62B58F5E6D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20650" y="6299343"/>
            <a:ext cx="420688" cy="458645"/>
            <a:chOff x="657225" y="681038"/>
            <a:chExt cx="1266825" cy="1381125"/>
          </a:xfrm>
          <a:solidFill>
            <a:srgbClr val="000000"/>
          </a:solidFill>
        </p:grpSpPr>
        <p:sp>
          <p:nvSpPr>
            <p:cNvPr id="32" name="Freeform 5"/>
            <p:cNvSpPr>
              <a:spLocks noEditPoints="1"/>
            </p:cNvSpPr>
            <p:nvPr userDrawn="1"/>
          </p:nvSpPr>
          <p:spPr bwMode="auto">
            <a:xfrm>
              <a:off x="846138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solidFill>
              <a:srgbClr val="004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6"/>
            <p:cNvSpPr>
              <a:spLocks/>
            </p:cNvSpPr>
            <p:nvPr userDrawn="1"/>
          </p:nvSpPr>
          <p:spPr bwMode="auto">
            <a:xfrm>
              <a:off x="915988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7"/>
            <p:cNvSpPr>
              <a:spLocks/>
            </p:cNvSpPr>
            <p:nvPr userDrawn="1"/>
          </p:nvSpPr>
          <p:spPr bwMode="auto">
            <a:xfrm>
              <a:off x="1127125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"/>
            <p:cNvSpPr>
              <a:spLocks/>
            </p:cNvSpPr>
            <p:nvPr userDrawn="1"/>
          </p:nvSpPr>
          <p:spPr bwMode="auto">
            <a:xfrm>
              <a:off x="1266825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9"/>
            <p:cNvSpPr>
              <a:spLocks/>
            </p:cNvSpPr>
            <p:nvPr userDrawn="1"/>
          </p:nvSpPr>
          <p:spPr bwMode="auto">
            <a:xfrm>
              <a:off x="1573213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0"/>
            <p:cNvSpPr>
              <a:spLocks/>
            </p:cNvSpPr>
            <p:nvPr userDrawn="1"/>
          </p:nvSpPr>
          <p:spPr bwMode="auto">
            <a:xfrm>
              <a:off x="169227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1"/>
            <p:cNvSpPr>
              <a:spLocks/>
            </p:cNvSpPr>
            <p:nvPr userDrawn="1"/>
          </p:nvSpPr>
          <p:spPr bwMode="auto">
            <a:xfrm>
              <a:off x="65722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2"/>
            <p:cNvSpPr>
              <a:spLocks/>
            </p:cNvSpPr>
            <p:nvPr userDrawn="1"/>
          </p:nvSpPr>
          <p:spPr bwMode="auto">
            <a:xfrm>
              <a:off x="757238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3"/>
            <p:cNvSpPr>
              <a:spLocks noEditPoints="1"/>
            </p:cNvSpPr>
            <p:nvPr userDrawn="1"/>
          </p:nvSpPr>
          <p:spPr bwMode="auto">
            <a:xfrm>
              <a:off x="1092200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4"/>
            <p:cNvSpPr>
              <a:spLocks/>
            </p:cNvSpPr>
            <p:nvPr userDrawn="1"/>
          </p:nvSpPr>
          <p:spPr bwMode="auto">
            <a:xfrm>
              <a:off x="1309688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5"/>
            <p:cNvSpPr>
              <a:spLocks noEditPoints="1"/>
            </p:cNvSpPr>
            <p:nvPr userDrawn="1"/>
          </p:nvSpPr>
          <p:spPr bwMode="auto">
            <a:xfrm>
              <a:off x="1558925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3183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368" y="1371600"/>
            <a:ext cx="3840480" cy="48006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40480" cy="48006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1B8A-B196-4C92-B78E-CF62B58F5E6D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20650" y="6299343"/>
            <a:ext cx="420688" cy="458645"/>
            <a:chOff x="657225" y="681038"/>
            <a:chExt cx="1266825" cy="1381125"/>
          </a:xfrm>
          <a:solidFill>
            <a:srgbClr val="000000"/>
          </a:solidFill>
        </p:grpSpPr>
        <p:sp>
          <p:nvSpPr>
            <p:cNvPr id="33" name="Freeform 5"/>
            <p:cNvSpPr>
              <a:spLocks noEditPoints="1"/>
            </p:cNvSpPr>
            <p:nvPr userDrawn="1"/>
          </p:nvSpPr>
          <p:spPr bwMode="auto">
            <a:xfrm>
              <a:off x="846138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solidFill>
              <a:srgbClr val="004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6"/>
            <p:cNvSpPr>
              <a:spLocks/>
            </p:cNvSpPr>
            <p:nvPr userDrawn="1"/>
          </p:nvSpPr>
          <p:spPr bwMode="auto">
            <a:xfrm>
              <a:off x="915988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7"/>
            <p:cNvSpPr>
              <a:spLocks/>
            </p:cNvSpPr>
            <p:nvPr userDrawn="1"/>
          </p:nvSpPr>
          <p:spPr bwMode="auto">
            <a:xfrm>
              <a:off x="1127125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"/>
            <p:cNvSpPr>
              <a:spLocks/>
            </p:cNvSpPr>
            <p:nvPr userDrawn="1"/>
          </p:nvSpPr>
          <p:spPr bwMode="auto">
            <a:xfrm>
              <a:off x="1266825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9"/>
            <p:cNvSpPr>
              <a:spLocks/>
            </p:cNvSpPr>
            <p:nvPr userDrawn="1"/>
          </p:nvSpPr>
          <p:spPr bwMode="auto">
            <a:xfrm>
              <a:off x="1573213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0"/>
            <p:cNvSpPr>
              <a:spLocks/>
            </p:cNvSpPr>
            <p:nvPr userDrawn="1"/>
          </p:nvSpPr>
          <p:spPr bwMode="auto">
            <a:xfrm>
              <a:off x="169227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1"/>
            <p:cNvSpPr>
              <a:spLocks/>
            </p:cNvSpPr>
            <p:nvPr userDrawn="1"/>
          </p:nvSpPr>
          <p:spPr bwMode="auto">
            <a:xfrm>
              <a:off x="65722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2"/>
            <p:cNvSpPr>
              <a:spLocks/>
            </p:cNvSpPr>
            <p:nvPr userDrawn="1"/>
          </p:nvSpPr>
          <p:spPr bwMode="auto">
            <a:xfrm>
              <a:off x="757238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3"/>
            <p:cNvSpPr>
              <a:spLocks noEditPoints="1"/>
            </p:cNvSpPr>
            <p:nvPr userDrawn="1"/>
          </p:nvSpPr>
          <p:spPr bwMode="auto">
            <a:xfrm>
              <a:off x="1092200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4"/>
            <p:cNvSpPr>
              <a:spLocks/>
            </p:cNvSpPr>
            <p:nvPr userDrawn="1"/>
          </p:nvSpPr>
          <p:spPr bwMode="auto">
            <a:xfrm>
              <a:off x="1309688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5"/>
            <p:cNvSpPr>
              <a:spLocks noEditPoints="1"/>
            </p:cNvSpPr>
            <p:nvPr userDrawn="1"/>
          </p:nvSpPr>
          <p:spPr bwMode="auto">
            <a:xfrm>
              <a:off x="1558925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8600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368" y="1371600"/>
            <a:ext cx="3840480" cy="80467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368" y="2174875"/>
            <a:ext cx="3840480" cy="3986784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3840480" cy="80467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840480" cy="3986784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1B8A-B196-4C92-B78E-CF62B58F5E6D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120650" y="6299343"/>
            <a:ext cx="420688" cy="458645"/>
            <a:chOff x="657225" y="681038"/>
            <a:chExt cx="1266825" cy="1381125"/>
          </a:xfrm>
          <a:solidFill>
            <a:srgbClr val="000000"/>
          </a:solidFill>
        </p:grpSpPr>
        <p:sp>
          <p:nvSpPr>
            <p:cNvPr id="35" name="Freeform 5"/>
            <p:cNvSpPr>
              <a:spLocks noEditPoints="1"/>
            </p:cNvSpPr>
            <p:nvPr userDrawn="1"/>
          </p:nvSpPr>
          <p:spPr bwMode="auto">
            <a:xfrm>
              <a:off x="846138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solidFill>
              <a:srgbClr val="004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6"/>
            <p:cNvSpPr>
              <a:spLocks/>
            </p:cNvSpPr>
            <p:nvPr userDrawn="1"/>
          </p:nvSpPr>
          <p:spPr bwMode="auto">
            <a:xfrm>
              <a:off x="915988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7"/>
            <p:cNvSpPr>
              <a:spLocks/>
            </p:cNvSpPr>
            <p:nvPr userDrawn="1"/>
          </p:nvSpPr>
          <p:spPr bwMode="auto">
            <a:xfrm>
              <a:off x="1127125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"/>
            <p:cNvSpPr>
              <a:spLocks/>
            </p:cNvSpPr>
            <p:nvPr userDrawn="1"/>
          </p:nvSpPr>
          <p:spPr bwMode="auto">
            <a:xfrm>
              <a:off x="1266825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9"/>
            <p:cNvSpPr>
              <a:spLocks/>
            </p:cNvSpPr>
            <p:nvPr userDrawn="1"/>
          </p:nvSpPr>
          <p:spPr bwMode="auto">
            <a:xfrm>
              <a:off x="1573213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0"/>
            <p:cNvSpPr>
              <a:spLocks/>
            </p:cNvSpPr>
            <p:nvPr userDrawn="1"/>
          </p:nvSpPr>
          <p:spPr bwMode="auto">
            <a:xfrm>
              <a:off x="169227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1"/>
            <p:cNvSpPr>
              <a:spLocks/>
            </p:cNvSpPr>
            <p:nvPr userDrawn="1"/>
          </p:nvSpPr>
          <p:spPr bwMode="auto">
            <a:xfrm>
              <a:off x="65722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2"/>
            <p:cNvSpPr>
              <a:spLocks/>
            </p:cNvSpPr>
            <p:nvPr userDrawn="1"/>
          </p:nvSpPr>
          <p:spPr bwMode="auto">
            <a:xfrm>
              <a:off x="757238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3"/>
            <p:cNvSpPr>
              <a:spLocks noEditPoints="1"/>
            </p:cNvSpPr>
            <p:nvPr userDrawn="1"/>
          </p:nvSpPr>
          <p:spPr bwMode="auto">
            <a:xfrm>
              <a:off x="1092200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4"/>
            <p:cNvSpPr>
              <a:spLocks/>
            </p:cNvSpPr>
            <p:nvPr userDrawn="1"/>
          </p:nvSpPr>
          <p:spPr bwMode="auto">
            <a:xfrm>
              <a:off x="1309688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5"/>
            <p:cNvSpPr>
              <a:spLocks noEditPoints="1"/>
            </p:cNvSpPr>
            <p:nvPr userDrawn="1"/>
          </p:nvSpPr>
          <p:spPr bwMode="auto">
            <a:xfrm>
              <a:off x="1558925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04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1B8A-B196-4C92-B78E-CF62B58F5E6D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20650" y="6299343"/>
            <a:ext cx="420688" cy="458645"/>
            <a:chOff x="657225" y="681038"/>
            <a:chExt cx="1266825" cy="1381125"/>
          </a:xfrm>
          <a:solidFill>
            <a:srgbClr val="000000"/>
          </a:solidFill>
        </p:grpSpPr>
        <p:sp>
          <p:nvSpPr>
            <p:cNvPr id="31" name="Freeform 5"/>
            <p:cNvSpPr>
              <a:spLocks noEditPoints="1"/>
            </p:cNvSpPr>
            <p:nvPr userDrawn="1"/>
          </p:nvSpPr>
          <p:spPr bwMode="auto">
            <a:xfrm>
              <a:off x="846138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solidFill>
              <a:srgbClr val="004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6"/>
            <p:cNvSpPr>
              <a:spLocks/>
            </p:cNvSpPr>
            <p:nvPr userDrawn="1"/>
          </p:nvSpPr>
          <p:spPr bwMode="auto">
            <a:xfrm>
              <a:off x="915988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7"/>
            <p:cNvSpPr>
              <a:spLocks/>
            </p:cNvSpPr>
            <p:nvPr userDrawn="1"/>
          </p:nvSpPr>
          <p:spPr bwMode="auto">
            <a:xfrm>
              <a:off x="1127125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"/>
            <p:cNvSpPr>
              <a:spLocks/>
            </p:cNvSpPr>
            <p:nvPr userDrawn="1"/>
          </p:nvSpPr>
          <p:spPr bwMode="auto">
            <a:xfrm>
              <a:off x="1266825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9"/>
            <p:cNvSpPr>
              <a:spLocks/>
            </p:cNvSpPr>
            <p:nvPr userDrawn="1"/>
          </p:nvSpPr>
          <p:spPr bwMode="auto">
            <a:xfrm>
              <a:off x="1573213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0"/>
            <p:cNvSpPr>
              <a:spLocks/>
            </p:cNvSpPr>
            <p:nvPr userDrawn="1"/>
          </p:nvSpPr>
          <p:spPr bwMode="auto">
            <a:xfrm>
              <a:off x="169227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1"/>
            <p:cNvSpPr>
              <a:spLocks/>
            </p:cNvSpPr>
            <p:nvPr userDrawn="1"/>
          </p:nvSpPr>
          <p:spPr bwMode="auto">
            <a:xfrm>
              <a:off x="65722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2"/>
            <p:cNvSpPr>
              <a:spLocks/>
            </p:cNvSpPr>
            <p:nvPr userDrawn="1"/>
          </p:nvSpPr>
          <p:spPr bwMode="auto">
            <a:xfrm>
              <a:off x="757238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3"/>
            <p:cNvSpPr>
              <a:spLocks noEditPoints="1"/>
            </p:cNvSpPr>
            <p:nvPr userDrawn="1"/>
          </p:nvSpPr>
          <p:spPr bwMode="auto">
            <a:xfrm>
              <a:off x="1092200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4"/>
            <p:cNvSpPr>
              <a:spLocks/>
            </p:cNvSpPr>
            <p:nvPr userDrawn="1"/>
          </p:nvSpPr>
          <p:spPr bwMode="auto">
            <a:xfrm>
              <a:off x="1309688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5"/>
            <p:cNvSpPr>
              <a:spLocks noEditPoints="1"/>
            </p:cNvSpPr>
            <p:nvPr userDrawn="1"/>
          </p:nvSpPr>
          <p:spPr bwMode="auto">
            <a:xfrm>
              <a:off x="1558925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8049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1B8A-B196-4C92-B78E-CF62B58F5E6D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20650" y="6299343"/>
            <a:ext cx="420688" cy="458645"/>
            <a:chOff x="657225" y="681038"/>
            <a:chExt cx="1266825" cy="1381125"/>
          </a:xfrm>
          <a:solidFill>
            <a:srgbClr val="000000"/>
          </a:solidFill>
        </p:grpSpPr>
        <p:sp>
          <p:nvSpPr>
            <p:cNvPr id="30" name="Freeform 5"/>
            <p:cNvSpPr>
              <a:spLocks noEditPoints="1"/>
            </p:cNvSpPr>
            <p:nvPr userDrawn="1"/>
          </p:nvSpPr>
          <p:spPr bwMode="auto">
            <a:xfrm>
              <a:off x="846138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solidFill>
              <a:srgbClr val="004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6"/>
            <p:cNvSpPr>
              <a:spLocks/>
            </p:cNvSpPr>
            <p:nvPr userDrawn="1"/>
          </p:nvSpPr>
          <p:spPr bwMode="auto">
            <a:xfrm>
              <a:off x="915988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"/>
            <p:cNvSpPr>
              <a:spLocks/>
            </p:cNvSpPr>
            <p:nvPr userDrawn="1"/>
          </p:nvSpPr>
          <p:spPr bwMode="auto">
            <a:xfrm>
              <a:off x="1127125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"/>
            <p:cNvSpPr>
              <a:spLocks/>
            </p:cNvSpPr>
            <p:nvPr userDrawn="1"/>
          </p:nvSpPr>
          <p:spPr bwMode="auto">
            <a:xfrm>
              <a:off x="1266825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9"/>
            <p:cNvSpPr>
              <a:spLocks/>
            </p:cNvSpPr>
            <p:nvPr userDrawn="1"/>
          </p:nvSpPr>
          <p:spPr bwMode="auto">
            <a:xfrm>
              <a:off x="1573213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0"/>
            <p:cNvSpPr>
              <a:spLocks/>
            </p:cNvSpPr>
            <p:nvPr userDrawn="1"/>
          </p:nvSpPr>
          <p:spPr bwMode="auto">
            <a:xfrm>
              <a:off x="169227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1"/>
            <p:cNvSpPr>
              <a:spLocks/>
            </p:cNvSpPr>
            <p:nvPr userDrawn="1"/>
          </p:nvSpPr>
          <p:spPr bwMode="auto">
            <a:xfrm>
              <a:off x="65722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2"/>
            <p:cNvSpPr>
              <a:spLocks/>
            </p:cNvSpPr>
            <p:nvPr userDrawn="1"/>
          </p:nvSpPr>
          <p:spPr bwMode="auto">
            <a:xfrm>
              <a:off x="757238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3"/>
            <p:cNvSpPr>
              <a:spLocks noEditPoints="1"/>
            </p:cNvSpPr>
            <p:nvPr userDrawn="1"/>
          </p:nvSpPr>
          <p:spPr bwMode="auto">
            <a:xfrm>
              <a:off x="1092200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4"/>
            <p:cNvSpPr>
              <a:spLocks/>
            </p:cNvSpPr>
            <p:nvPr userDrawn="1"/>
          </p:nvSpPr>
          <p:spPr bwMode="auto">
            <a:xfrm>
              <a:off x="1309688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5"/>
            <p:cNvSpPr>
              <a:spLocks noEditPoints="1"/>
            </p:cNvSpPr>
            <p:nvPr userDrawn="1"/>
          </p:nvSpPr>
          <p:spPr bwMode="auto">
            <a:xfrm>
              <a:off x="1558925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1725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0"/>
            <a:ext cx="2807208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57200"/>
            <a:ext cx="4910328" cy="5715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1371600"/>
            <a:ext cx="2807208" cy="48006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1B8A-B196-4C92-B78E-CF62B58F5E6D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20650" y="6299343"/>
            <a:ext cx="420688" cy="458645"/>
            <a:chOff x="657225" y="681038"/>
            <a:chExt cx="1266825" cy="1381125"/>
          </a:xfrm>
          <a:solidFill>
            <a:srgbClr val="000000"/>
          </a:solidFill>
        </p:grpSpPr>
        <p:sp>
          <p:nvSpPr>
            <p:cNvPr id="33" name="Freeform 5"/>
            <p:cNvSpPr>
              <a:spLocks noEditPoints="1"/>
            </p:cNvSpPr>
            <p:nvPr userDrawn="1"/>
          </p:nvSpPr>
          <p:spPr bwMode="auto">
            <a:xfrm>
              <a:off x="846138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solidFill>
              <a:srgbClr val="004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6"/>
            <p:cNvSpPr>
              <a:spLocks/>
            </p:cNvSpPr>
            <p:nvPr userDrawn="1"/>
          </p:nvSpPr>
          <p:spPr bwMode="auto">
            <a:xfrm>
              <a:off x="915988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7"/>
            <p:cNvSpPr>
              <a:spLocks/>
            </p:cNvSpPr>
            <p:nvPr userDrawn="1"/>
          </p:nvSpPr>
          <p:spPr bwMode="auto">
            <a:xfrm>
              <a:off x="1127125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"/>
            <p:cNvSpPr>
              <a:spLocks/>
            </p:cNvSpPr>
            <p:nvPr userDrawn="1"/>
          </p:nvSpPr>
          <p:spPr bwMode="auto">
            <a:xfrm>
              <a:off x="1266825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9"/>
            <p:cNvSpPr>
              <a:spLocks/>
            </p:cNvSpPr>
            <p:nvPr userDrawn="1"/>
          </p:nvSpPr>
          <p:spPr bwMode="auto">
            <a:xfrm>
              <a:off x="1573213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0"/>
            <p:cNvSpPr>
              <a:spLocks/>
            </p:cNvSpPr>
            <p:nvPr userDrawn="1"/>
          </p:nvSpPr>
          <p:spPr bwMode="auto">
            <a:xfrm>
              <a:off x="169227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1"/>
            <p:cNvSpPr>
              <a:spLocks/>
            </p:cNvSpPr>
            <p:nvPr userDrawn="1"/>
          </p:nvSpPr>
          <p:spPr bwMode="auto">
            <a:xfrm>
              <a:off x="65722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2"/>
            <p:cNvSpPr>
              <a:spLocks/>
            </p:cNvSpPr>
            <p:nvPr userDrawn="1"/>
          </p:nvSpPr>
          <p:spPr bwMode="auto">
            <a:xfrm>
              <a:off x="757238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3"/>
            <p:cNvSpPr>
              <a:spLocks noEditPoints="1"/>
            </p:cNvSpPr>
            <p:nvPr userDrawn="1"/>
          </p:nvSpPr>
          <p:spPr bwMode="auto">
            <a:xfrm>
              <a:off x="1092200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4"/>
            <p:cNvSpPr>
              <a:spLocks/>
            </p:cNvSpPr>
            <p:nvPr userDrawn="1"/>
          </p:nvSpPr>
          <p:spPr bwMode="auto">
            <a:xfrm>
              <a:off x="1309688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5"/>
            <p:cNvSpPr>
              <a:spLocks noEditPoints="1"/>
            </p:cNvSpPr>
            <p:nvPr userDrawn="1"/>
          </p:nvSpPr>
          <p:spPr bwMode="auto">
            <a:xfrm>
              <a:off x="1558925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188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368" y="0"/>
            <a:ext cx="7827264" cy="137160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368" y="1371600"/>
            <a:ext cx="7827264" cy="4800600"/>
          </a:xfrm>
          <a:prstGeom prst="rect">
            <a:avLst/>
          </a:prstGeom>
        </p:spPr>
        <p:txBody>
          <a:bodyPr vert="horz" lIns="0" tIns="228600" rIns="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5632" y="6528816"/>
            <a:ext cx="658368" cy="109728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r">
              <a:defRPr sz="7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4DFA1B8A-B196-4C92-B78E-CF62B58F5E6D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4248" y="6172200"/>
            <a:ext cx="6510528" cy="457200"/>
          </a:xfrm>
          <a:prstGeom prst="rect">
            <a:avLst/>
          </a:prstGeom>
        </p:spPr>
        <p:txBody>
          <a:bodyPr vert="horz" lIns="0" tIns="45720" rIns="0" bIns="0" rtlCol="0" anchor="t" anchorCtr="0"/>
          <a:lstStyle>
            <a:lvl1pPr algn="r">
              <a:lnSpc>
                <a:spcPct val="90000"/>
              </a:lnSpc>
              <a:defRPr sz="14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5632" y="6931152"/>
            <a:ext cx="658368" cy="109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3C1CEEF6-673E-454E-86C7-8216BA5063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10400" y="6657945"/>
            <a:ext cx="2133600" cy="200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n-US" sz="700" dirty="0" smtClean="0">
                <a:solidFill>
                  <a:schemeClr val="bg2">
                    <a:lumMod val="75000"/>
                  </a:schemeClr>
                </a:solidFill>
              </a:rPr>
              <a:t>©2015 MFMER  |  3480744-</a:t>
            </a:r>
            <a:fld id="{D445C29B-035B-48ED-941F-A66A11A8A322}" type="slidenum">
              <a:rPr lang="en-US" sz="700" smtClean="0">
                <a:solidFill>
                  <a:schemeClr val="bg2">
                    <a:lumMod val="75000"/>
                  </a:schemeClr>
                </a:solidFill>
              </a:rPr>
              <a:pPr lvl="0"/>
              <a:t>‹#›</a:t>
            </a:fld>
            <a:endParaRPr lang="en-US" sz="7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081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3000"/>
        </a:spcBef>
        <a:buClr>
          <a:schemeClr val="tx2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234950" algn="l" defTabSz="914400" rtl="0" eaLnBrk="1" latinLnBrk="0" hangingPunct="1">
        <a:lnSpc>
          <a:spcPct val="90000"/>
        </a:lnSpc>
        <a:spcBef>
          <a:spcPts val="3000"/>
        </a:spcBef>
        <a:buClr>
          <a:schemeClr val="tx2">
            <a:lumMod val="40000"/>
            <a:lumOff val="60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3000"/>
        </a:spcBef>
        <a:buClr>
          <a:schemeClr val="tx2">
            <a:lumMod val="40000"/>
            <a:lumOff val="60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3000"/>
        </a:spcBef>
        <a:buClr>
          <a:schemeClr val="tx2">
            <a:lumMod val="40000"/>
            <a:lumOff val="60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3000"/>
        </a:spcBef>
        <a:buClr>
          <a:schemeClr val="tx2">
            <a:lumMod val="40000"/>
            <a:lumOff val="60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368" y="2581275"/>
            <a:ext cx="7827264" cy="1371600"/>
          </a:xfrm>
        </p:spPr>
        <p:txBody>
          <a:bodyPr/>
          <a:lstStyle/>
          <a:p>
            <a:r>
              <a:rPr lang="en-US" sz="3200" b="1" dirty="0">
                <a:solidFill>
                  <a:srgbClr val="0000FF"/>
                </a:solidFill>
              </a:rPr>
              <a:t>The Effect of Disclosing Genomic Risk </a:t>
            </a:r>
            <a:r>
              <a:rPr lang="en-US" sz="3200" b="1" dirty="0" smtClean="0">
                <a:solidFill>
                  <a:srgbClr val="0000FF"/>
                </a:solidFill>
              </a:rPr>
              <a:t/>
            </a:r>
            <a:br>
              <a:rPr lang="en-US" sz="3200" b="1" dirty="0" smtClean="0">
                <a:solidFill>
                  <a:srgbClr val="0000FF"/>
                </a:solidFill>
              </a:rPr>
            </a:br>
            <a:r>
              <a:rPr lang="en-US" sz="3200" b="1" dirty="0" smtClean="0">
                <a:solidFill>
                  <a:srgbClr val="0000FF"/>
                </a:solidFill>
              </a:rPr>
              <a:t>of </a:t>
            </a:r>
            <a:r>
              <a:rPr lang="en-US" sz="3200" b="1" dirty="0">
                <a:solidFill>
                  <a:srgbClr val="0000FF"/>
                </a:solidFill>
              </a:rPr>
              <a:t>Coronary Heart Disease on LDL Cholesterol Levels: The Myocardial Infarction Genes (MI-GENES) Study</a:t>
            </a:r>
            <a:r>
              <a:rPr lang="en-US" sz="3200" dirty="0">
                <a:solidFill>
                  <a:srgbClr val="0000FF"/>
                </a:solidFill>
              </a:rPr>
              <a:t>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Iftikhar J. Kullo, M.D.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4843462"/>
            <a:ext cx="7827264" cy="694944"/>
          </a:xfrm>
          <a:prstGeom prst="rect">
            <a:avLst/>
          </a:prstGeom>
        </p:spPr>
        <p:txBody>
          <a:bodyPr vert="horz" lIns="0" tIns="228600" rIns="0" bIns="45720" rtlCol="0">
            <a:noAutofit/>
          </a:bodyPr>
          <a:lstStyle>
            <a:lvl1pPr lvl="0" indent="0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SzPct val="120000"/>
              <a:buFont typeface="Arial" pitchFamily="34" charset="0"/>
              <a:buNone/>
              <a:defRPr lang="en-US" smtClean="0">
                <a:solidFill>
                  <a:schemeClr val="accent5"/>
                </a:solidFill>
              </a:defRPr>
            </a:lvl1pPr>
            <a:lvl2pPr marL="800100" indent="-228600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120000"/>
              <a:buFont typeface="Arial" pitchFamily="34" charset="0"/>
              <a:buChar char="•"/>
              <a:defRPr lang="en-US" sz="2800" smtClean="0"/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Font typeface="Arial" pitchFamily="34" charset="0"/>
              <a:buChar char="•"/>
              <a:defRPr lang="en-US" sz="2800" smtClean="0"/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Font typeface="Arial" pitchFamily="34" charset="0"/>
              <a:buChar char="•"/>
              <a:defRPr lang="en-US" sz="2800" smtClean="0"/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Font typeface="Arial" pitchFamily="34" charset="0"/>
              <a:buChar char="•"/>
              <a:defRPr lang="en-US" sz="2800" dirty="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Late-breaking Clinical Trials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AHA Scientific Sessions, Orlando FL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November 9, 2015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9" b="4337"/>
          <a:stretch/>
        </p:blipFill>
        <p:spPr bwMode="auto">
          <a:xfrm>
            <a:off x="6047436" y="415499"/>
            <a:ext cx="2624138" cy="635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0" t="33776" r="7287" b="21493"/>
          <a:stretch/>
        </p:blipFill>
        <p:spPr>
          <a:xfrm>
            <a:off x="5410199" y="5742395"/>
            <a:ext cx="3524251" cy="70721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4" descr="http://individualizedmedicineblog.mayoclinic.org/files/2014/04/Cim_Lobby_Head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199" y="4994670"/>
            <a:ext cx="3261375" cy="67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75707" y="66507"/>
            <a:ext cx="59925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Embargoed Until 10:45 a.m. ET, Monday, Nov. 9, 2015</a:t>
            </a:r>
          </a:p>
        </p:txBody>
      </p:sp>
    </p:spTree>
    <p:extLst>
      <p:ext uri="{BB962C8B-B14F-4D97-AF65-F5344CB8AC3E}">
        <p14:creationId xmlns:p14="http://schemas.microsoft.com/office/powerpoint/2010/main" val="126417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980445"/>
              </p:ext>
            </p:extLst>
          </p:nvPr>
        </p:nvGraphicFramePr>
        <p:xfrm>
          <a:off x="687841" y="1484089"/>
          <a:ext cx="7811391" cy="459376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9630"/>
                <a:gridCol w="1948406"/>
                <a:gridCol w="1583355"/>
              </a:tblGrid>
              <a:tr h="6261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 </a:t>
                      </a:r>
                      <a:endParaRPr lang="en-US" sz="19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CRS</a:t>
                      </a: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n=100</a:t>
                      </a:r>
                      <a:endParaRPr lang="en-US" sz="19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aseline="30000" dirty="0">
                          <a:effectLst/>
                        </a:rPr>
                        <a:t>+</a:t>
                      </a:r>
                      <a:r>
                        <a:rPr lang="en-US" sz="1900" dirty="0">
                          <a:effectLst/>
                        </a:rPr>
                        <a:t>GRS</a:t>
                      </a: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n=103</a:t>
                      </a:r>
                      <a:endParaRPr lang="en-US" sz="19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18288" marB="18288" anchor="ctr"/>
                </a:tc>
              </a:tr>
              <a:tr h="396764"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Age, years</a:t>
                      </a:r>
                      <a:endParaRPr lang="en-US" sz="19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200" dirty="0" smtClean="0">
                          <a:effectLst/>
                        </a:rPr>
                        <a:t>59.4±5.3</a:t>
                      </a:r>
                      <a:endParaRPr lang="en-US" sz="19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59.4±4.9</a:t>
                      </a:r>
                      <a:endParaRPr lang="en-US" sz="19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18288" marB="18288" anchor="ctr"/>
                </a:tc>
              </a:tr>
              <a:tr h="396764"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Male sex, </a:t>
                      </a:r>
                      <a:r>
                        <a:rPr lang="en-US" sz="1900" dirty="0" smtClean="0">
                          <a:effectLst/>
                        </a:rPr>
                        <a:t>no. </a:t>
                      </a:r>
                      <a:r>
                        <a:rPr lang="en-US" sz="1900" dirty="0">
                          <a:effectLst/>
                        </a:rPr>
                        <a:t>(%)</a:t>
                      </a:r>
                      <a:endParaRPr lang="en-US" sz="19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200" dirty="0" smtClean="0">
                          <a:effectLst/>
                        </a:rPr>
                        <a:t>49 </a:t>
                      </a:r>
                      <a:r>
                        <a:rPr lang="en-US" sz="1900" kern="1200" dirty="0">
                          <a:effectLst/>
                        </a:rPr>
                        <a:t>(49.0%)</a:t>
                      </a:r>
                      <a:endParaRPr lang="en-US" sz="19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48 (46.6%)</a:t>
                      </a:r>
                      <a:endParaRPr lang="en-US" sz="19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18288" marB="18288" anchor="ctr"/>
                </a:tc>
              </a:tr>
              <a:tr h="396764"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Ever smoker, </a:t>
                      </a:r>
                      <a:r>
                        <a:rPr lang="en-US" sz="1900" dirty="0" smtClean="0">
                          <a:effectLst/>
                        </a:rPr>
                        <a:t>no.</a:t>
                      </a:r>
                      <a:r>
                        <a:rPr lang="en-US" sz="1900" baseline="0" dirty="0" smtClean="0">
                          <a:effectLst/>
                        </a:rPr>
                        <a:t> </a:t>
                      </a:r>
                      <a:r>
                        <a:rPr lang="en-US" sz="1900" dirty="0" smtClean="0">
                          <a:effectLst/>
                        </a:rPr>
                        <a:t>(%)</a:t>
                      </a:r>
                      <a:endParaRPr lang="en-US" sz="19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200" dirty="0" smtClean="0">
                          <a:effectLst/>
                        </a:rPr>
                        <a:t>41 </a:t>
                      </a:r>
                      <a:r>
                        <a:rPr lang="en-US" sz="1900" kern="1200" dirty="0">
                          <a:effectLst/>
                        </a:rPr>
                        <a:t>(41.0%)</a:t>
                      </a:r>
                      <a:endParaRPr lang="en-US" sz="19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32 (31.1%)</a:t>
                      </a:r>
                      <a:endParaRPr lang="en-US" sz="19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18288" marB="18288" anchor="ctr"/>
                </a:tc>
              </a:tr>
              <a:tr h="396764"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Family history of CHD, </a:t>
                      </a:r>
                      <a:r>
                        <a:rPr lang="en-US" sz="1900" dirty="0" smtClean="0">
                          <a:effectLst/>
                        </a:rPr>
                        <a:t>no. </a:t>
                      </a:r>
                      <a:r>
                        <a:rPr lang="en-US" sz="1900" dirty="0">
                          <a:effectLst/>
                        </a:rPr>
                        <a:t>(%)</a:t>
                      </a:r>
                      <a:endParaRPr lang="en-US" sz="19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200" dirty="0" smtClean="0">
                          <a:effectLst/>
                        </a:rPr>
                        <a:t>30 </a:t>
                      </a:r>
                      <a:r>
                        <a:rPr lang="en-US" sz="1900" kern="1200" dirty="0">
                          <a:effectLst/>
                        </a:rPr>
                        <a:t>(30.0%)</a:t>
                      </a:r>
                      <a:endParaRPr lang="en-US" sz="19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25 (24.3%)</a:t>
                      </a:r>
                      <a:endParaRPr lang="en-US" sz="19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18288" marB="18288" anchor="ctr"/>
                </a:tc>
              </a:tr>
              <a:tr h="396764"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Body mass </a:t>
                      </a:r>
                      <a:r>
                        <a:rPr lang="en-US" sz="1900" dirty="0" smtClean="0">
                          <a:effectLst/>
                        </a:rPr>
                        <a:t>index</a:t>
                      </a:r>
                      <a:r>
                        <a:rPr lang="en-US" sz="1900" baseline="0" dirty="0" smtClean="0">
                          <a:effectLst/>
                        </a:rPr>
                        <a:t> </a:t>
                      </a:r>
                      <a:r>
                        <a:rPr lang="en-US" sz="1900" dirty="0" smtClean="0">
                          <a:effectLst/>
                        </a:rPr>
                        <a:t>(kg/m</a:t>
                      </a:r>
                      <a:r>
                        <a:rPr lang="en-US" sz="1900" baseline="30000" dirty="0" smtClean="0">
                          <a:effectLst/>
                        </a:rPr>
                        <a:t>2</a:t>
                      </a:r>
                      <a:r>
                        <a:rPr lang="en-US" sz="1900" dirty="0" smtClean="0">
                          <a:effectLst/>
                        </a:rPr>
                        <a:t>)</a:t>
                      </a:r>
                      <a:endParaRPr lang="en-US" sz="19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200" dirty="0" smtClean="0">
                          <a:effectLst/>
                        </a:rPr>
                        <a:t>30.5±7.0</a:t>
                      </a:r>
                      <a:endParaRPr lang="en-US" sz="19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30.2±6.1</a:t>
                      </a:r>
                      <a:endParaRPr lang="en-US" sz="19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18288" marB="18288" anchor="ctr"/>
                </a:tc>
              </a:tr>
              <a:tr h="396764"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Total </a:t>
                      </a:r>
                      <a:r>
                        <a:rPr lang="en-US" sz="1900" dirty="0" smtClean="0">
                          <a:effectLst/>
                        </a:rPr>
                        <a:t>cholesterol</a:t>
                      </a:r>
                      <a:r>
                        <a:rPr lang="en-US" sz="1900" baseline="0" dirty="0" smtClean="0">
                          <a:effectLst/>
                        </a:rPr>
                        <a:t> (</a:t>
                      </a:r>
                      <a:r>
                        <a:rPr lang="en-US" sz="1900" dirty="0" smtClean="0">
                          <a:effectLst/>
                        </a:rPr>
                        <a:t>mg/</a:t>
                      </a:r>
                      <a:r>
                        <a:rPr lang="en-US" sz="1900" dirty="0" err="1" smtClean="0">
                          <a:effectLst/>
                        </a:rPr>
                        <a:t>dL</a:t>
                      </a:r>
                      <a:r>
                        <a:rPr lang="en-US" sz="1900" dirty="0" smtClean="0">
                          <a:effectLst/>
                        </a:rPr>
                        <a:t>)</a:t>
                      </a:r>
                      <a:endParaRPr lang="en-US" sz="19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200" dirty="0">
                          <a:effectLst/>
                        </a:rPr>
                        <a:t>200.8±30.2</a:t>
                      </a:r>
                      <a:endParaRPr lang="en-US" sz="19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203.3±27.6</a:t>
                      </a:r>
                      <a:endParaRPr lang="en-US" sz="19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18288" marB="18288" anchor="ctr"/>
                </a:tc>
              </a:tr>
              <a:tr h="396764"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effectLst/>
                        </a:rPr>
                        <a:t>LDL-C</a:t>
                      </a:r>
                      <a:r>
                        <a:rPr lang="en-US" sz="1900" baseline="0" dirty="0" smtClean="0">
                          <a:effectLst/>
                        </a:rPr>
                        <a:t> (</a:t>
                      </a:r>
                      <a:r>
                        <a:rPr lang="en-US" sz="1900" dirty="0" smtClean="0">
                          <a:effectLst/>
                        </a:rPr>
                        <a:t>mg/</a:t>
                      </a:r>
                      <a:r>
                        <a:rPr lang="en-US" sz="1900" dirty="0" err="1" smtClean="0">
                          <a:effectLst/>
                        </a:rPr>
                        <a:t>dL</a:t>
                      </a:r>
                      <a:r>
                        <a:rPr lang="en-US" sz="1900" dirty="0" smtClean="0">
                          <a:effectLst/>
                        </a:rPr>
                        <a:t>)</a:t>
                      </a:r>
                      <a:endParaRPr lang="en-US" sz="19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200" dirty="0">
                          <a:effectLst/>
                        </a:rPr>
                        <a:t>118.8±23.9</a:t>
                      </a:r>
                      <a:endParaRPr lang="en-US" sz="19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119.8±26.4</a:t>
                      </a:r>
                      <a:endParaRPr lang="en-US" sz="19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18288" marB="18288" anchor="ctr"/>
                </a:tc>
              </a:tr>
              <a:tr h="396764"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College education or higher, </a:t>
                      </a:r>
                      <a:r>
                        <a:rPr lang="en-US" sz="1900" dirty="0" smtClean="0">
                          <a:effectLst/>
                        </a:rPr>
                        <a:t>no. </a:t>
                      </a:r>
                      <a:r>
                        <a:rPr lang="en-US" sz="1900" dirty="0">
                          <a:effectLst/>
                        </a:rPr>
                        <a:t>(%)</a:t>
                      </a:r>
                      <a:endParaRPr lang="en-US" sz="19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200" dirty="0" smtClean="0">
                          <a:effectLst/>
                        </a:rPr>
                        <a:t>67 </a:t>
                      </a:r>
                      <a:r>
                        <a:rPr lang="en-US" sz="1900" kern="1200" dirty="0">
                          <a:effectLst/>
                        </a:rPr>
                        <a:t>(67.0%)</a:t>
                      </a:r>
                      <a:endParaRPr lang="en-US" sz="19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58 (56.3%)</a:t>
                      </a:r>
                      <a:endParaRPr lang="en-US" sz="19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18288" marB="18288" anchor="ctr"/>
                </a:tc>
              </a:tr>
              <a:tr h="396764"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</a:rPr>
                        <a:t>GRS</a:t>
                      </a:r>
                      <a:endParaRPr lang="en-US" sz="19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1200" dirty="0" smtClean="0">
                          <a:effectLst/>
                        </a:rPr>
                        <a:t>1.11±0.30</a:t>
                      </a:r>
                      <a:endParaRPr lang="en-US" sz="1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</a:rPr>
                        <a:t>1.14±0.29</a:t>
                      </a:r>
                      <a:endParaRPr lang="en-US" sz="19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18288" marB="18288" anchor="ctr"/>
                </a:tc>
              </a:tr>
              <a:tr h="396764"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</a:rPr>
                        <a:t>CRS</a:t>
                      </a:r>
                      <a:endParaRPr lang="en-US" sz="19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1200" dirty="0" smtClean="0">
                          <a:effectLst/>
                        </a:rPr>
                        <a:t>8.48±3.76</a:t>
                      </a:r>
                      <a:endParaRPr lang="en-US" sz="1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</a:rPr>
                        <a:t>8.56±4.47</a:t>
                      </a:r>
                      <a:endParaRPr lang="en-US" sz="19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18288" marB="18288" anchor="ctr"/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658368" y="478974"/>
            <a:ext cx="7827264" cy="732971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FF"/>
                </a:solidFill>
              </a:rPr>
              <a:t>Participant characteristics</a:t>
            </a:r>
          </a:p>
        </p:txBody>
      </p:sp>
      <p:sp>
        <p:nvSpPr>
          <p:cNvPr id="6" name="Rectangle 5"/>
          <p:cNvSpPr/>
          <p:nvPr/>
        </p:nvSpPr>
        <p:spPr>
          <a:xfrm>
            <a:off x="7797521" y="6661954"/>
            <a:ext cx="1346479" cy="191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6" b="3846"/>
          <a:stretch/>
        </p:blipFill>
        <p:spPr bwMode="auto">
          <a:xfrm>
            <a:off x="7143000" y="62592"/>
            <a:ext cx="1962447" cy="47625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342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0950851"/>
              </p:ext>
            </p:extLst>
          </p:nvPr>
        </p:nvGraphicFramePr>
        <p:xfrm>
          <a:off x="4951266" y="1702044"/>
          <a:ext cx="3577272" cy="3899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2419897"/>
              </p:ext>
            </p:extLst>
          </p:nvPr>
        </p:nvGraphicFramePr>
        <p:xfrm>
          <a:off x="938066" y="1702044"/>
          <a:ext cx="3148647" cy="3899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 rot="16200000">
            <a:off x="-221101" y="3409211"/>
            <a:ext cx="1879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LDL-C (mg/</a:t>
            </a:r>
            <a:r>
              <a:rPr lang="en-US" sz="2000" dirty="0" err="1"/>
              <a:t>dL</a:t>
            </a:r>
            <a:r>
              <a:rPr lang="en-US" sz="2000" dirty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59408" y="5488373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93885" y="5488373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aseline="30000" dirty="0"/>
              <a:t>+</a:t>
            </a:r>
            <a:r>
              <a:rPr lang="en-US" dirty="0" smtClean="0"/>
              <a:t>GRS</a:t>
            </a:r>
            <a:endParaRPr lang="en-US" dirty="0"/>
          </a:p>
        </p:txBody>
      </p:sp>
      <p:grpSp>
        <p:nvGrpSpPr>
          <p:cNvPr id="9" name="Group 66"/>
          <p:cNvGrpSpPr>
            <a:grpSpLocks/>
          </p:cNvGrpSpPr>
          <p:nvPr/>
        </p:nvGrpSpPr>
        <p:grpSpPr bwMode="auto">
          <a:xfrm rot="-5400000">
            <a:off x="527449" y="3298671"/>
            <a:ext cx="2991644" cy="171450"/>
            <a:chOff x="768" y="1210"/>
            <a:chExt cx="288" cy="48"/>
          </a:xfrm>
        </p:grpSpPr>
        <p:sp>
          <p:nvSpPr>
            <p:cNvPr id="10" name="Line 67"/>
            <p:cNvSpPr>
              <a:spLocks noChangeShapeType="1"/>
            </p:cNvSpPr>
            <p:nvPr/>
          </p:nvSpPr>
          <p:spPr bwMode="auto">
            <a:xfrm>
              <a:off x="768" y="1234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68"/>
            <p:cNvSpPr>
              <a:spLocks noChangeShapeType="1"/>
            </p:cNvSpPr>
            <p:nvPr/>
          </p:nvSpPr>
          <p:spPr bwMode="auto">
            <a:xfrm>
              <a:off x="1056" y="1210"/>
              <a:ext cx="0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69"/>
            <p:cNvSpPr>
              <a:spLocks noChangeShapeType="1"/>
            </p:cNvSpPr>
            <p:nvPr/>
          </p:nvSpPr>
          <p:spPr bwMode="auto">
            <a:xfrm>
              <a:off x="768" y="1210"/>
              <a:ext cx="0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718469" y="3109364"/>
            <a:ext cx="609600" cy="862805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3792099" y="3409211"/>
            <a:ext cx="1879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LDL-C (mg/</a:t>
            </a:r>
            <a:r>
              <a:rPr lang="en-US" sz="2000" dirty="0" err="1"/>
              <a:t>dL</a:t>
            </a:r>
            <a:r>
              <a:rPr lang="en-US" sz="2000" dirty="0"/>
              <a:t>)</a:t>
            </a:r>
          </a:p>
        </p:txBody>
      </p:sp>
      <p:grpSp>
        <p:nvGrpSpPr>
          <p:cNvPr id="15" name="Group 66"/>
          <p:cNvGrpSpPr>
            <a:grpSpLocks/>
          </p:cNvGrpSpPr>
          <p:nvPr/>
        </p:nvGrpSpPr>
        <p:grpSpPr bwMode="auto">
          <a:xfrm rot="-5400000">
            <a:off x="2064438" y="3470519"/>
            <a:ext cx="2546350" cy="171450"/>
            <a:chOff x="768" y="1210"/>
            <a:chExt cx="288" cy="48"/>
          </a:xfrm>
        </p:grpSpPr>
        <p:sp>
          <p:nvSpPr>
            <p:cNvPr id="16" name="Line 67"/>
            <p:cNvSpPr>
              <a:spLocks noChangeShapeType="1"/>
            </p:cNvSpPr>
            <p:nvPr/>
          </p:nvSpPr>
          <p:spPr bwMode="auto">
            <a:xfrm>
              <a:off x="768" y="1234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68"/>
            <p:cNvSpPr>
              <a:spLocks noChangeShapeType="1"/>
            </p:cNvSpPr>
            <p:nvPr/>
          </p:nvSpPr>
          <p:spPr bwMode="auto">
            <a:xfrm>
              <a:off x="1056" y="1210"/>
              <a:ext cx="0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69"/>
            <p:cNvSpPr>
              <a:spLocks noChangeShapeType="1"/>
            </p:cNvSpPr>
            <p:nvPr/>
          </p:nvSpPr>
          <p:spPr bwMode="auto">
            <a:xfrm>
              <a:off x="768" y="1210"/>
              <a:ext cx="0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3032811" y="3388764"/>
            <a:ext cx="609600" cy="773905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647208" y="5488373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CRS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469457" y="5488373"/>
            <a:ext cx="1018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aseline="30000" dirty="0" smtClean="0"/>
              <a:t>+</a:t>
            </a:r>
            <a:r>
              <a:rPr lang="en-US" dirty="0" smtClean="0"/>
              <a:t>H-GRS</a:t>
            </a:r>
            <a:endParaRPr lang="en-US" dirty="0"/>
          </a:p>
        </p:txBody>
      </p:sp>
      <p:grpSp>
        <p:nvGrpSpPr>
          <p:cNvPr id="22" name="Group 66"/>
          <p:cNvGrpSpPr>
            <a:grpSpLocks/>
          </p:cNvGrpSpPr>
          <p:nvPr/>
        </p:nvGrpSpPr>
        <p:grpSpPr bwMode="auto">
          <a:xfrm rot="-5400000">
            <a:off x="4507312" y="3284384"/>
            <a:ext cx="2956719" cy="171450"/>
            <a:chOff x="768" y="1210"/>
            <a:chExt cx="288" cy="48"/>
          </a:xfrm>
        </p:grpSpPr>
        <p:sp>
          <p:nvSpPr>
            <p:cNvPr id="23" name="Line 67"/>
            <p:cNvSpPr>
              <a:spLocks noChangeShapeType="1"/>
            </p:cNvSpPr>
            <p:nvPr/>
          </p:nvSpPr>
          <p:spPr bwMode="auto">
            <a:xfrm>
              <a:off x="768" y="1234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68"/>
            <p:cNvSpPr>
              <a:spLocks noChangeShapeType="1"/>
            </p:cNvSpPr>
            <p:nvPr/>
          </p:nvSpPr>
          <p:spPr bwMode="auto">
            <a:xfrm>
              <a:off x="1056" y="1210"/>
              <a:ext cx="0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69"/>
            <p:cNvSpPr>
              <a:spLocks noChangeShapeType="1"/>
            </p:cNvSpPr>
            <p:nvPr/>
          </p:nvSpPr>
          <p:spPr bwMode="auto">
            <a:xfrm>
              <a:off x="768" y="1210"/>
              <a:ext cx="0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5680869" y="3099045"/>
            <a:ext cx="609600" cy="848518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1718469" y="3572120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032919" y="3717376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681663" y="3558625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945188" y="3526875"/>
            <a:ext cx="80963" cy="80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483921" y="5488373"/>
            <a:ext cx="979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aseline="30000" dirty="0" smtClean="0"/>
              <a:t>+</a:t>
            </a:r>
            <a:r>
              <a:rPr lang="en-US" dirty="0" smtClean="0"/>
              <a:t>L-GRS</a:t>
            </a:r>
            <a:endParaRPr lang="en-US" dirty="0"/>
          </a:p>
        </p:txBody>
      </p:sp>
      <p:grpSp>
        <p:nvGrpSpPr>
          <p:cNvPr id="32" name="Group 66"/>
          <p:cNvGrpSpPr>
            <a:grpSpLocks/>
          </p:cNvGrpSpPr>
          <p:nvPr/>
        </p:nvGrpSpPr>
        <p:grpSpPr bwMode="auto">
          <a:xfrm rot="-5400000">
            <a:off x="5879311" y="3487981"/>
            <a:ext cx="2168525" cy="171450"/>
            <a:chOff x="768" y="1210"/>
            <a:chExt cx="288" cy="48"/>
          </a:xfrm>
        </p:grpSpPr>
        <p:sp>
          <p:nvSpPr>
            <p:cNvPr id="33" name="Line 67"/>
            <p:cNvSpPr>
              <a:spLocks noChangeShapeType="1"/>
            </p:cNvSpPr>
            <p:nvPr/>
          </p:nvSpPr>
          <p:spPr bwMode="auto">
            <a:xfrm>
              <a:off x="768" y="1234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68"/>
            <p:cNvSpPr>
              <a:spLocks noChangeShapeType="1"/>
            </p:cNvSpPr>
            <p:nvPr/>
          </p:nvSpPr>
          <p:spPr bwMode="auto">
            <a:xfrm>
              <a:off x="1056" y="1210"/>
              <a:ext cx="0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69"/>
            <p:cNvSpPr>
              <a:spLocks noChangeShapeType="1"/>
            </p:cNvSpPr>
            <p:nvPr/>
          </p:nvSpPr>
          <p:spPr bwMode="auto">
            <a:xfrm>
              <a:off x="768" y="1210"/>
              <a:ext cx="0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" name="Rectangle 35"/>
          <p:cNvSpPr/>
          <p:nvPr/>
        </p:nvSpPr>
        <p:spPr>
          <a:xfrm>
            <a:off x="6658770" y="3377651"/>
            <a:ext cx="609600" cy="712787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>
            <a:off x="6659564" y="3608631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6923089" y="3569738"/>
            <a:ext cx="80963" cy="80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66"/>
          <p:cNvGrpSpPr>
            <a:grpSpLocks/>
          </p:cNvGrpSpPr>
          <p:nvPr/>
        </p:nvGrpSpPr>
        <p:grpSpPr bwMode="auto">
          <a:xfrm rot="-5400000">
            <a:off x="6751245" y="3483615"/>
            <a:ext cx="2431256" cy="171450"/>
            <a:chOff x="768" y="1210"/>
            <a:chExt cx="288" cy="48"/>
          </a:xfrm>
        </p:grpSpPr>
        <p:sp>
          <p:nvSpPr>
            <p:cNvPr id="41" name="Line 67"/>
            <p:cNvSpPr>
              <a:spLocks noChangeShapeType="1"/>
            </p:cNvSpPr>
            <p:nvPr/>
          </p:nvSpPr>
          <p:spPr bwMode="auto">
            <a:xfrm>
              <a:off x="768" y="1234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68"/>
            <p:cNvSpPr>
              <a:spLocks noChangeShapeType="1"/>
            </p:cNvSpPr>
            <p:nvPr/>
          </p:nvSpPr>
          <p:spPr bwMode="auto">
            <a:xfrm>
              <a:off x="1056" y="1210"/>
              <a:ext cx="0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69"/>
            <p:cNvSpPr>
              <a:spLocks noChangeShapeType="1"/>
            </p:cNvSpPr>
            <p:nvPr/>
          </p:nvSpPr>
          <p:spPr bwMode="auto">
            <a:xfrm>
              <a:off x="768" y="1210"/>
              <a:ext cx="0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7662070" y="3380034"/>
            <a:ext cx="609600" cy="841373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>
            <a:off x="7662864" y="3877712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7926389" y="3829294"/>
            <a:ext cx="80963" cy="80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982788" y="3530844"/>
            <a:ext cx="80963" cy="80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3297130" y="3689594"/>
            <a:ext cx="80963" cy="80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810768" y="631374"/>
            <a:ext cx="7827264" cy="732971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FF"/>
                </a:solidFill>
              </a:rPr>
              <a:t>6-month LDL-C levels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2876192" y="1717093"/>
            <a:ext cx="1003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P=0.04</a:t>
            </a:r>
            <a:endParaRPr lang="en-US" sz="2000" i="1" dirty="0"/>
          </a:p>
        </p:txBody>
      </p:sp>
      <p:sp>
        <p:nvSpPr>
          <p:cNvPr id="53" name="TextBox 52"/>
          <p:cNvSpPr txBox="1"/>
          <p:nvPr/>
        </p:nvSpPr>
        <p:spPr>
          <a:xfrm>
            <a:off x="7445810" y="1689726"/>
            <a:ext cx="1003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P=0.02</a:t>
            </a:r>
            <a:endParaRPr lang="en-US" sz="2000" i="1" dirty="0"/>
          </a:p>
        </p:txBody>
      </p:sp>
      <p:pic>
        <p:nvPicPr>
          <p:cNvPr id="55" name="Picture 5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6" b="3846"/>
          <a:stretch/>
        </p:blipFill>
        <p:spPr bwMode="auto">
          <a:xfrm>
            <a:off x="7143000" y="62592"/>
            <a:ext cx="1962447" cy="47625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Rectangle 49"/>
          <p:cNvSpPr/>
          <p:nvPr/>
        </p:nvSpPr>
        <p:spPr>
          <a:xfrm>
            <a:off x="7797521" y="6658256"/>
            <a:ext cx="1346479" cy="191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5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Freeform 62"/>
          <p:cNvSpPr/>
          <p:nvPr/>
        </p:nvSpPr>
        <p:spPr>
          <a:xfrm>
            <a:off x="5734050" y="2482850"/>
            <a:ext cx="2343150" cy="1670050"/>
          </a:xfrm>
          <a:custGeom>
            <a:avLst/>
            <a:gdLst>
              <a:gd name="connsiteX0" fmla="*/ 0 w 2343150"/>
              <a:gd name="connsiteY0" fmla="*/ 0 h 1670050"/>
              <a:gd name="connsiteX1" fmla="*/ 1162050 w 2343150"/>
              <a:gd name="connsiteY1" fmla="*/ 1670050 h 1670050"/>
              <a:gd name="connsiteX2" fmla="*/ 2343150 w 2343150"/>
              <a:gd name="connsiteY2" fmla="*/ 1492250 h 167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3150" h="1670050">
                <a:moveTo>
                  <a:pt x="0" y="0"/>
                </a:moveTo>
                <a:lnTo>
                  <a:pt x="1162050" y="1670050"/>
                </a:lnTo>
                <a:lnTo>
                  <a:pt x="2343150" y="1492250"/>
                </a:lnTo>
              </a:path>
            </a:pathLst>
          </a:cu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4" name="Freeform 63"/>
          <p:cNvSpPr/>
          <p:nvPr/>
        </p:nvSpPr>
        <p:spPr>
          <a:xfrm>
            <a:off x="5727700" y="2413000"/>
            <a:ext cx="2336800" cy="2527300"/>
          </a:xfrm>
          <a:custGeom>
            <a:avLst/>
            <a:gdLst>
              <a:gd name="connsiteX0" fmla="*/ 0 w 2336800"/>
              <a:gd name="connsiteY0" fmla="*/ 0 h 2527300"/>
              <a:gd name="connsiteX1" fmla="*/ 1181100 w 2336800"/>
              <a:gd name="connsiteY1" fmla="*/ 2527300 h 2527300"/>
              <a:gd name="connsiteX2" fmla="*/ 2336800 w 2336800"/>
              <a:gd name="connsiteY2" fmla="*/ 2254250 h 252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6800" h="2527300">
                <a:moveTo>
                  <a:pt x="0" y="0"/>
                </a:moveTo>
                <a:lnTo>
                  <a:pt x="1181100" y="2527300"/>
                </a:lnTo>
                <a:lnTo>
                  <a:pt x="2336800" y="2254250"/>
                </a:ln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Freeform 64"/>
          <p:cNvSpPr/>
          <p:nvPr/>
        </p:nvSpPr>
        <p:spPr>
          <a:xfrm>
            <a:off x="5734050" y="2546350"/>
            <a:ext cx="2336800" cy="1422400"/>
          </a:xfrm>
          <a:custGeom>
            <a:avLst/>
            <a:gdLst>
              <a:gd name="connsiteX0" fmla="*/ 0 w 2336800"/>
              <a:gd name="connsiteY0" fmla="*/ 0 h 1422400"/>
              <a:gd name="connsiteX1" fmla="*/ 1155700 w 2336800"/>
              <a:gd name="connsiteY1" fmla="*/ 1422400 h 1422400"/>
              <a:gd name="connsiteX2" fmla="*/ 2336800 w 2336800"/>
              <a:gd name="connsiteY2" fmla="*/ 1047750 h 142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6800" h="1422400">
                <a:moveTo>
                  <a:pt x="0" y="0"/>
                </a:moveTo>
                <a:lnTo>
                  <a:pt x="1155700" y="1422400"/>
                </a:lnTo>
                <a:lnTo>
                  <a:pt x="2336800" y="1047750"/>
                </a:ln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5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6611131"/>
              </p:ext>
            </p:extLst>
          </p:nvPr>
        </p:nvGraphicFramePr>
        <p:xfrm>
          <a:off x="5146675" y="2127251"/>
          <a:ext cx="3419407" cy="3314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3" name="Freeform 52"/>
          <p:cNvSpPr/>
          <p:nvPr/>
        </p:nvSpPr>
        <p:spPr>
          <a:xfrm>
            <a:off x="1729740" y="2513965"/>
            <a:ext cx="2331720" cy="1463040"/>
          </a:xfrm>
          <a:custGeom>
            <a:avLst/>
            <a:gdLst>
              <a:gd name="connsiteX0" fmla="*/ 0 w 2331720"/>
              <a:gd name="connsiteY0" fmla="*/ 0 h 1463040"/>
              <a:gd name="connsiteX1" fmla="*/ 1165860 w 2331720"/>
              <a:gd name="connsiteY1" fmla="*/ 1463040 h 1463040"/>
              <a:gd name="connsiteX2" fmla="*/ 2331720 w 2331720"/>
              <a:gd name="connsiteY2" fmla="*/ 1059180 h 146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1720" h="1463040">
                <a:moveTo>
                  <a:pt x="0" y="0"/>
                </a:moveTo>
                <a:lnTo>
                  <a:pt x="1165860" y="1463040"/>
                </a:lnTo>
                <a:lnTo>
                  <a:pt x="2331720" y="1059180"/>
                </a:ln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Freeform 53"/>
          <p:cNvSpPr/>
          <p:nvPr/>
        </p:nvSpPr>
        <p:spPr>
          <a:xfrm>
            <a:off x="1729740" y="2437765"/>
            <a:ext cx="2331720" cy="2118360"/>
          </a:xfrm>
          <a:custGeom>
            <a:avLst/>
            <a:gdLst>
              <a:gd name="connsiteX0" fmla="*/ 0 w 2331720"/>
              <a:gd name="connsiteY0" fmla="*/ 0 h 2118360"/>
              <a:gd name="connsiteX1" fmla="*/ 1158240 w 2331720"/>
              <a:gd name="connsiteY1" fmla="*/ 2118360 h 2118360"/>
              <a:gd name="connsiteX2" fmla="*/ 2331720 w 2331720"/>
              <a:gd name="connsiteY2" fmla="*/ 1897380 h 2118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1720" h="2118360">
                <a:moveTo>
                  <a:pt x="0" y="0"/>
                </a:moveTo>
                <a:lnTo>
                  <a:pt x="1158240" y="2118360"/>
                </a:lnTo>
                <a:lnTo>
                  <a:pt x="2331720" y="1897380"/>
                </a:ln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0003408"/>
              </p:ext>
            </p:extLst>
          </p:nvPr>
        </p:nvGraphicFramePr>
        <p:xfrm>
          <a:off x="1247775" y="2127251"/>
          <a:ext cx="3419407" cy="3314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 rot="16200000">
            <a:off x="-504576" y="3572418"/>
            <a:ext cx="1879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  <a:cs typeface="Arial" panose="020B0604020202020204" pitchFamily="34" charset="0"/>
                <a:sym typeface="Symbol"/>
              </a:rPr>
              <a:t>LDL-C (mg/</a:t>
            </a:r>
            <a:r>
              <a:rPr lang="en-US" sz="2000" dirty="0" err="1">
                <a:solidFill>
                  <a:prstClr val="black"/>
                </a:solidFill>
                <a:cs typeface="Arial" panose="020B0604020202020204" pitchFamily="34" charset="0"/>
                <a:sym typeface="Symbol"/>
              </a:rPr>
              <a:t>dL</a:t>
            </a:r>
            <a:r>
              <a:rPr lang="en-US" sz="2000" dirty="0">
                <a:solidFill>
                  <a:prstClr val="black"/>
                </a:solidFill>
                <a:cs typeface="Arial" panose="020B0604020202020204" pitchFamily="34" charset="0"/>
                <a:sym typeface="Symbol"/>
              </a:rPr>
              <a:t>)</a:t>
            </a:r>
          </a:p>
        </p:txBody>
      </p:sp>
      <p:sp>
        <p:nvSpPr>
          <p:cNvPr id="9" name="Oval 8"/>
          <p:cNvSpPr/>
          <p:nvPr/>
        </p:nvSpPr>
        <p:spPr>
          <a:xfrm>
            <a:off x="1676168" y="2371546"/>
            <a:ext cx="112700" cy="1127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76168" y="2449499"/>
            <a:ext cx="112700" cy="11270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833383" y="4489906"/>
            <a:ext cx="112700" cy="1127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33383" y="3908032"/>
            <a:ext cx="112700" cy="11270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999536" y="4279514"/>
            <a:ext cx="112700" cy="1127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99536" y="3516664"/>
            <a:ext cx="112700" cy="11270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681845" y="2370707"/>
            <a:ext cx="112972" cy="112968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41191" y="3901972"/>
            <a:ext cx="112972" cy="112968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681845" y="2488479"/>
            <a:ext cx="112972" cy="112968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6841191" y="4876712"/>
            <a:ext cx="112972" cy="112968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8010136" y="4599467"/>
            <a:ext cx="112972" cy="112968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010136" y="3537786"/>
            <a:ext cx="112972" cy="112968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Isosceles Triangle 23"/>
          <p:cNvSpPr/>
          <p:nvPr/>
        </p:nvSpPr>
        <p:spPr>
          <a:xfrm>
            <a:off x="7999360" y="3882061"/>
            <a:ext cx="134524" cy="134520"/>
          </a:xfrm>
          <a:prstGeom prst="triangl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Isosceles Triangle 24"/>
          <p:cNvSpPr/>
          <p:nvPr/>
        </p:nvSpPr>
        <p:spPr>
          <a:xfrm>
            <a:off x="6825252" y="4053561"/>
            <a:ext cx="134524" cy="134520"/>
          </a:xfrm>
          <a:prstGeom prst="triangl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Isosceles Triangle 25"/>
          <p:cNvSpPr/>
          <p:nvPr/>
        </p:nvSpPr>
        <p:spPr>
          <a:xfrm>
            <a:off x="5671069" y="2400675"/>
            <a:ext cx="134524" cy="134520"/>
          </a:xfrm>
          <a:prstGeom prst="triangl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57103" y="2162516"/>
            <a:ext cx="10246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1"/>
            <a:endParaRPr lang="en-US" sz="14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42900" lvl="1"/>
            <a:r>
              <a:rPr lang="en-US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CRS</a:t>
            </a:r>
          </a:p>
          <a:p>
            <a:pPr marL="342900" lvl="1"/>
            <a:r>
              <a:rPr lang="en-US" sz="1400" baseline="30000" dirty="0" smtClean="0">
                <a:solidFill>
                  <a:prstClr val="black"/>
                </a:solidFill>
              </a:rPr>
              <a:t>+</a:t>
            </a:r>
            <a:r>
              <a:rPr lang="en-US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GRS</a:t>
            </a:r>
            <a:endParaRPr lang="en-US" sz="1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3516653" y="2683324"/>
            <a:ext cx="118510" cy="11851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516653" y="2477857"/>
            <a:ext cx="118510" cy="11851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04828" y="2368692"/>
            <a:ext cx="11801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1"/>
            <a:r>
              <a:rPr lang="en-US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CRS</a:t>
            </a:r>
          </a:p>
          <a:p>
            <a:pPr marL="342900" lvl="1"/>
            <a:r>
              <a:rPr lang="en-US" sz="1400" baseline="30000" dirty="0" smtClean="0">
                <a:solidFill>
                  <a:prstClr val="black"/>
                </a:solidFill>
              </a:rPr>
              <a:t>+</a:t>
            </a:r>
            <a:r>
              <a:rPr lang="en-US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L-GRS</a:t>
            </a:r>
          </a:p>
          <a:p>
            <a:pPr marL="342900" lvl="1"/>
            <a:r>
              <a:rPr lang="en-US" sz="1400" baseline="30000" dirty="0" smtClean="0">
                <a:solidFill>
                  <a:prstClr val="black"/>
                </a:solidFill>
              </a:rPr>
              <a:t>+</a:t>
            </a:r>
            <a:r>
              <a:rPr lang="en-US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H-GRS</a:t>
            </a:r>
            <a:endParaRPr lang="en-US" sz="1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1" name="Isosceles Triangle 30"/>
          <p:cNvSpPr/>
          <p:nvPr/>
        </p:nvSpPr>
        <p:spPr>
          <a:xfrm>
            <a:off x="7745461" y="2666832"/>
            <a:ext cx="129928" cy="129928"/>
          </a:xfrm>
          <a:prstGeom prst="triangl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B14B"/>
              </a:solidFill>
              <a:cs typeface="Arial" panose="020B0604020202020204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7751170" y="2889063"/>
            <a:ext cx="118510" cy="11851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751170" y="2481191"/>
            <a:ext cx="118510" cy="11851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917473" y="4651191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*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07448" y="4332104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*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6" name="Title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LDL-C </a:t>
            </a:r>
            <a:r>
              <a:rPr lang="en-US" dirty="0" smtClean="0"/>
              <a:t>levels </a:t>
            </a:r>
            <a:r>
              <a:rPr lang="en-US" dirty="0"/>
              <a:t>over the </a:t>
            </a:r>
            <a:r>
              <a:rPr lang="en-US" dirty="0" smtClean="0"/>
              <a:t>study period</a:t>
            </a:r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1321594" y="2408238"/>
            <a:ext cx="7143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881482" y="2240126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120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1321594" y="2813050"/>
            <a:ext cx="7143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894819" y="2643352"/>
            <a:ext cx="469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115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1321594" y="3227388"/>
            <a:ext cx="7143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894819" y="3046578"/>
            <a:ext cx="469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110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1321594" y="3632200"/>
            <a:ext cx="7143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881482" y="3449804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105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1321594" y="4041781"/>
            <a:ext cx="7143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881482" y="3853030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100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1321594" y="4446593"/>
            <a:ext cx="7143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980868" y="425625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95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1321594" y="4827593"/>
            <a:ext cx="7143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980868" y="4659481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90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5220494" y="2408238"/>
            <a:ext cx="7143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220494" y="2813050"/>
            <a:ext cx="7143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220494" y="3227388"/>
            <a:ext cx="7143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220494" y="3632200"/>
            <a:ext cx="7143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220494" y="4041781"/>
            <a:ext cx="7143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220494" y="4446593"/>
            <a:ext cx="7143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5220494" y="4827593"/>
            <a:ext cx="7143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4754982" y="2240126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120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768319" y="2643352"/>
            <a:ext cx="469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115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768319" y="3046578"/>
            <a:ext cx="469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110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754982" y="3449804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105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754982" y="3853030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100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854368" y="425625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95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854368" y="4659481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90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030237" y="6005901"/>
            <a:ext cx="7367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FF9900"/>
                </a:solidFill>
              </a:rPr>
              <a:t>B</a:t>
            </a:r>
            <a:r>
              <a:rPr lang="en-US" sz="1600" i="1" dirty="0" smtClean="0">
                <a:solidFill>
                  <a:srgbClr val="FF9900"/>
                </a:solidFill>
              </a:rPr>
              <a:t>etween </a:t>
            </a:r>
            <a:r>
              <a:rPr lang="en-US" sz="1600" i="1" dirty="0">
                <a:solidFill>
                  <a:srgbClr val="FF9900"/>
                </a:solidFill>
              </a:rPr>
              <a:t>group difference in the slope of LDL-C after </a:t>
            </a:r>
            <a:r>
              <a:rPr lang="en-US" sz="1600" i="1" dirty="0" smtClean="0">
                <a:solidFill>
                  <a:srgbClr val="FF9900"/>
                </a:solidFill>
              </a:rPr>
              <a:t>randomization was assessed </a:t>
            </a:r>
            <a:r>
              <a:rPr lang="en-US" sz="1600" i="1" dirty="0">
                <a:solidFill>
                  <a:srgbClr val="FF9900"/>
                </a:solidFill>
              </a:rPr>
              <a:t>in a mixed effects model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393699" y="1823619"/>
            <a:ext cx="1003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P=0.03</a:t>
            </a:r>
            <a:endParaRPr lang="en-US" sz="2000" i="1" dirty="0"/>
          </a:p>
        </p:txBody>
      </p:sp>
      <p:sp>
        <p:nvSpPr>
          <p:cNvPr id="75" name="TextBox 74"/>
          <p:cNvSpPr txBox="1"/>
          <p:nvPr/>
        </p:nvSpPr>
        <p:spPr>
          <a:xfrm>
            <a:off x="6361451" y="1881701"/>
            <a:ext cx="1146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P=0.007</a:t>
            </a:r>
            <a:endParaRPr lang="en-US" sz="2000" i="1" dirty="0"/>
          </a:p>
        </p:txBody>
      </p:sp>
      <p:pic>
        <p:nvPicPr>
          <p:cNvPr id="76" name="Picture 7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6" b="3846"/>
          <a:stretch/>
        </p:blipFill>
        <p:spPr bwMode="auto">
          <a:xfrm>
            <a:off x="7143000" y="62592"/>
            <a:ext cx="1962447" cy="47625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Rectangle 77"/>
          <p:cNvSpPr/>
          <p:nvPr/>
        </p:nvSpPr>
        <p:spPr>
          <a:xfrm>
            <a:off x="7797521" y="6651906"/>
            <a:ext cx="1346479" cy="191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6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2426888"/>
              </p:ext>
            </p:extLst>
          </p:nvPr>
        </p:nvGraphicFramePr>
        <p:xfrm>
          <a:off x="3457276" y="1717675"/>
          <a:ext cx="2435529" cy="3899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6233114"/>
              </p:ext>
            </p:extLst>
          </p:nvPr>
        </p:nvGraphicFramePr>
        <p:xfrm>
          <a:off x="592868" y="1717675"/>
          <a:ext cx="2426103" cy="3899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8" name="TextBox 57"/>
          <p:cNvSpPr txBox="1"/>
          <p:nvPr/>
        </p:nvSpPr>
        <p:spPr>
          <a:xfrm rot="16200000">
            <a:off x="1804879" y="3450242"/>
            <a:ext cx="2763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Physical activity score</a:t>
            </a:r>
            <a:endParaRPr lang="en-US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975421" y="5504004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CRS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859960" y="5504004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GRS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" name="Group 66"/>
          <p:cNvGrpSpPr>
            <a:grpSpLocks/>
          </p:cNvGrpSpPr>
          <p:nvPr/>
        </p:nvGrpSpPr>
        <p:grpSpPr bwMode="auto">
          <a:xfrm rot="16200000">
            <a:off x="2565648" y="3577035"/>
            <a:ext cx="3547271" cy="171450"/>
            <a:chOff x="768" y="1210"/>
            <a:chExt cx="288" cy="48"/>
          </a:xfrm>
        </p:grpSpPr>
        <p:sp>
          <p:nvSpPr>
            <p:cNvPr id="62" name="Line 67"/>
            <p:cNvSpPr>
              <a:spLocks noChangeShapeType="1"/>
            </p:cNvSpPr>
            <p:nvPr/>
          </p:nvSpPr>
          <p:spPr bwMode="auto">
            <a:xfrm>
              <a:off x="768" y="1234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68"/>
            <p:cNvSpPr>
              <a:spLocks noChangeShapeType="1"/>
            </p:cNvSpPr>
            <p:nvPr/>
          </p:nvSpPr>
          <p:spPr bwMode="auto">
            <a:xfrm>
              <a:off x="1056" y="1210"/>
              <a:ext cx="0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69"/>
            <p:cNvSpPr>
              <a:spLocks noChangeShapeType="1"/>
            </p:cNvSpPr>
            <p:nvPr/>
          </p:nvSpPr>
          <p:spPr bwMode="auto">
            <a:xfrm>
              <a:off x="768" y="1210"/>
              <a:ext cx="0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5" name="Rectangle 64"/>
          <p:cNvSpPr/>
          <p:nvPr/>
        </p:nvSpPr>
        <p:spPr>
          <a:xfrm>
            <a:off x="4034482" y="2603501"/>
            <a:ext cx="609600" cy="1412874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6"/>
          <p:cNvGrpSpPr>
            <a:grpSpLocks/>
          </p:cNvGrpSpPr>
          <p:nvPr/>
        </p:nvGrpSpPr>
        <p:grpSpPr bwMode="auto">
          <a:xfrm rot="16200000">
            <a:off x="3784517" y="3225800"/>
            <a:ext cx="2838450" cy="171450"/>
            <a:chOff x="768" y="1210"/>
            <a:chExt cx="288" cy="48"/>
          </a:xfrm>
        </p:grpSpPr>
        <p:sp>
          <p:nvSpPr>
            <p:cNvPr id="67" name="Line 67"/>
            <p:cNvSpPr>
              <a:spLocks noChangeShapeType="1"/>
            </p:cNvSpPr>
            <p:nvPr/>
          </p:nvSpPr>
          <p:spPr bwMode="auto">
            <a:xfrm>
              <a:off x="768" y="1234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68"/>
            <p:cNvSpPr>
              <a:spLocks noChangeShapeType="1"/>
            </p:cNvSpPr>
            <p:nvPr/>
          </p:nvSpPr>
          <p:spPr bwMode="auto">
            <a:xfrm>
              <a:off x="1056" y="1210"/>
              <a:ext cx="0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69"/>
            <p:cNvSpPr>
              <a:spLocks noChangeShapeType="1"/>
            </p:cNvSpPr>
            <p:nvPr/>
          </p:nvSpPr>
          <p:spPr bwMode="auto">
            <a:xfrm>
              <a:off x="768" y="1210"/>
              <a:ext cx="0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" name="Rectangle 69"/>
          <p:cNvSpPr/>
          <p:nvPr/>
        </p:nvSpPr>
        <p:spPr>
          <a:xfrm>
            <a:off x="4898940" y="2247901"/>
            <a:ext cx="609600" cy="1771649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>
            <a:off x="4034482" y="3307556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4898940" y="3309938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 rot="16200000">
            <a:off x="-674808" y="3450242"/>
            <a:ext cx="19944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Fat intake index</a:t>
            </a:r>
            <a:endParaRPr lang="en-US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169071" y="5504004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CRS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024582" y="5504004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GRS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7" name="Group 66"/>
          <p:cNvGrpSpPr>
            <a:grpSpLocks/>
          </p:cNvGrpSpPr>
          <p:nvPr/>
        </p:nvGrpSpPr>
        <p:grpSpPr bwMode="auto">
          <a:xfrm rot="16200000">
            <a:off x="704262" y="4006850"/>
            <a:ext cx="1657350" cy="171450"/>
            <a:chOff x="768" y="1210"/>
            <a:chExt cx="288" cy="48"/>
          </a:xfrm>
        </p:grpSpPr>
        <p:sp>
          <p:nvSpPr>
            <p:cNvPr id="78" name="Line 67"/>
            <p:cNvSpPr>
              <a:spLocks noChangeShapeType="1"/>
            </p:cNvSpPr>
            <p:nvPr/>
          </p:nvSpPr>
          <p:spPr bwMode="auto">
            <a:xfrm>
              <a:off x="768" y="1234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Line 68"/>
            <p:cNvSpPr>
              <a:spLocks noChangeShapeType="1"/>
            </p:cNvSpPr>
            <p:nvPr/>
          </p:nvSpPr>
          <p:spPr bwMode="auto">
            <a:xfrm>
              <a:off x="1056" y="1210"/>
              <a:ext cx="0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Line 69"/>
            <p:cNvSpPr>
              <a:spLocks noChangeShapeType="1"/>
            </p:cNvSpPr>
            <p:nvPr/>
          </p:nvSpPr>
          <p:spPr bwMode="auto">
            <a:xfrm>
              <a:off x="768" y="1210"/>
              <a:ext cx="0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" name="Rectangle 80"/>
          <p:cNvSpPr/>
          <p:nvPr/>
        </p:nvSpPr>
        <p:spPr>
          <a:xfrm>
            <a:off x="1228132" y="3860800"/>
            <a:ext cx="609600" cy="59674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66"/>
          <p:cNvGrpSpPr>
            <a:grpSpLocks/>
          </p:cNvGrpSpPr>
          <p:nvPr/>
        </p:nvGrpSpPr>
        <p:grpSpPr bwMode="auto">
          <a:xfrm rot="16200000">
            <a:off x="1387289" y="3821112"/>
            <a:ext cx="1965325" cy="171450"/>
            <a:chOff x="768" y="1210"/>
            <a:chExt cx="288" cy="48"/>
          </a:xfrm>
        </p:grpSpPr>
        <p:sp>
          <p:nvSpPr>
            <p:cNvPr id="83" name="Line 67"/>
            <p:cNvSpPr>
              <a:spLocks noChangeShapeType="1"/>
            </p:cNvSpPr>
            <p:nvPr/>
          </p:nvSpPr>
          <p:spPr bwMode="auto">
            <a:xfrm>
              <a:off x="768" y="1234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Line 68"/>
            <p:cNvSpPr>
              <a:spLocks noChangeShapeType="1"/>
            </p:cNvSpPr>
            <p:nvPr/>
          </p:nvSpPr>
          <p:spPr bwMode="auto">
            <a:xfrm>
              <a:off x="1056" y="1210"/>
              <a:ext cx="0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69"/>
            <p:cNvSpPr>
              <a:spLocks noChangeShapeType="1"/>
            </p:cNvSpPr>
            <p:nvPr/>
          </p:nvSpPr>
          <p:spPr bwMode="auto">
            <a:xfrm>
              <a:off x="768" y="1210"/>
              <a:ext cx="0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6" name="Rectangle 85"/>
          <p:cNvSpPr/>
          <p:nvPr/>
        </p:nvSpPr>
        <p:spPr>
          <a:xfrm>
            <a:off x="2065150" y="3810001"/>
            <a:ext cx="609600" cy="68183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Connector 87"/>
          <p:cNvCxnSpPr/>
          <p:nvPr/>
        </p:nvCxnSpPr>
        <p:spPr>
          <a:xfrm>
            <a:off x="1228926" y="4216240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2065150" y="4186237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1492451" y="4156710"/>
            <a:ext cx="80963" cy="80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2304239" y="2518571"/>
            <a:ext cx="102394" cy="10239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1481735" y="2730341"/>
            <a:ext cx="102394" cy="10239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2304239" y="2239171"/>
            <a:ext cx="102394" cy="10239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2304239" y="1934371"/>
            <a:ext cx="102394" cy="10239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1481735" y="2536666"/>
            <a:ext cx="102394" cy="10239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1481735" y="2463641"/>
            <a:ext cx="102394" cy="10239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1481735" y="1863566"/>
            <a:ext cx="102394" cy="10239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4298801" y="3279774"/>
            <a:ext cx="80963" cy="80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5907020"/>
              </p:ext>
            </p:extLst>
          </p:nvPr>
        </p:nvGraphicFramePr>
        <p:xfrm>
          <a:off x="6527845" y="1683963"/>
          <a:ext cx="2412953" cy="3899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0" name="TextBox 99"/>
          <p:cNvSpPr txBox="1"/>
          <p:nvPr/>
        </p:nvSpPr>
        <p:spPr>
          <a:xfrm rot="16200000">
            <a:off x="5410136" y="3449186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Anxiety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score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7118561" y="5474975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CRS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886988" y="5474975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GRS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3" name="Group 66"/>
          <p:cNvGrpSpPr>
            <a:grpSpLocks/>
          </p:cNvGrpSpPr>
          <p:nvPr/>
        </p:nvGrpSpPr>
        <p:grpSpPr bwMode="auto">
          <a:xfrm rot="-5400000">
            <a:off x="6471698" y="4380649"/>
            <a:ext cx="1883569" cy="171450"/>
            <a:chOff x="768" y="1210"/>
            <a:chExt cx="288" cy="48"/>
          </a:xfrm>
        </p:grpSpPr>
        <p:sp>
          <p:nvSpPr>
            <p:cNvPr id="104" name="Line 67"/>
            <p:cNvSpPr>
              <a:spLocks noChangeShapeType="1"/>
            </p:cNvSpPr>
            <p:nvPr/>
          </p:nvSpPr>
          <p:spPr bwMode="auto">
            <a:xfrm>
              <a:off x="768" y="1234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Line 68"/>
            <p:cNvSpPr>
              <a:spLocks noChangeShapeType="1"/>
            </p:cNvSpPr>
            <p:nvPr/>
          </p:nvSpPr>
          <p:spPr bwMode="auto">
            <a:xfrm>
              <a:off x="1056" y="1210"/>
              <a:ext cx="0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Line 69"/>
            <p:cNvSpPr>
              <a:spLocks noChangeShapeType="1"/>
            </p:cNvSpPr>
            <p:nvPr/>
          </p:nvSpPr>
          <p:spPr bwMode="auto">
            <a:xfrm>
              <a:off x="768" y="1210"/>
              <a:ext cx="0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7" name="Rectangle 106"/>
          <p:cNvSpPr/>
          <p:nvPr/>
        </p:nvSpPr>
        <p:spPr>
          <a:xfrm>
            <a:off x="7108680" y="4515984"/>
            <a:ext cx="609600" cy="8064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8" name="Group 66"/>
          <p:cNvGrpSpPr>
            <a:grpSpLocks/>
          </p:cNvGrpSpPr>
          <p:nvPr/>
        </p:nvGrpSpPr>
        <p:grpSpPr bwMode="auto">
          <a:xfrm rot="-5400000">
            <a:off x="6724933" y="3753190"/>
            <a:ext cx="3138488" cy="171450"/>
            <a:chOff x="768" y="1210"/>
            <a:chExt cx="288" cy="48"/>
          </a:xfrm>
        </p:grpSpPr>
        <p:sp>
          <p:nvSpPr>
            <p:cNvPr id="109" name="Line 67"/>
            <p:cNvSpPr>
              <a:spLocks noChangeShapeType="1"/>
            </p:cNvSpPr>
            <p:nvPr/>
          </p:nvSpPr>
          <p:spPr bwMode="auto">
            <a:xfrm>
              <a:off x="768" y="1234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Line 68"/>
            <p:cNvSpPr>
              <a:spLocks noChangeShapeType="1"/>
            </p:cNvSpPr>
            <p:nvPr/>
          </p:nvSpPr>
          <p:spPr bwMode="auto">
            <a:xfrm>
              <a:off x="1056" y="1210"/>
              <a:ext cx="0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Line 69"/>
            <p:cNvSpPr>
              <a:spLocks noChangeShapeType="1"/>
            </p:cNvSpPr>
            <p:nvPr/>
          </p:nvSpPr>
          <p:spPr bwMode="auto">
            <a:xfrm>
              <a:off x="768" y="1210"/>
              <a:ext cx="0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" name="Rectangle 111"/>
          <p:cNvSpPr/>
          <p:nvPr/>
        </p:nvSpPr>
        <p:spPr>
          <a:xfrm>
            <a:off x="7989373" y="4069896"/>
            <a:ext cx="609600" cy="125730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7362283" y="2570126"/>
            <a:ext cx="102394" cy="10239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4" name="Straight Connector 113"/>
          <p:cNvCxnSpPr/>
          <p:nvPr/>
        </p:nvCxnSpPr>
        <p:spPr>
          <a:xfrm>
            <a:off x="7108680" y="4875156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7990440" y="4694973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tangle 115"/>
          <p:cNvSpPr/>
          <p:nvPr/>
        </p:nvSpPr>
        <p:spPr>
          <a:xfrm>
            <a:off x="7372999" y="4837452"/>
            <a:ext cx="80963" cy="80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8253692" y="4650130"/>
            <a:ext cx="80963" cy="80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7362283" y="2658233"/>
            <a:ext cx="102394" cy="10239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7362283" y="2753483"/>
            <a:ext cx="102394" cy="10239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7362283" y="2846351"/>
            <a:ext cx="102394" cy="10239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1299374" y="303381"/>
            <a:ext cx="36282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Fat </a:t>
            </a:r>
            <a:r>
              <a:rPr lang="en-US" sz="32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intake and physical activity</a:t>
            </a:r>
            <a:endParaRPr lang="en-US" sz="3200" b="1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6894329" y="303381"/>
            <a:ext cx="20541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Anxiety </a:t>
            </a:r>
            <a:r>
              <a:rPr lang="en-US" sz="32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levels</a:t>
            </a:r>
            <a:endParaRPr lang="en-US" sz="3200" b="1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6071855" y="6181729"/>
            <a:ext cx="3072146" cy="4247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300"/>
              </a:spcBef>
              <a:buClr>
                <a:prstClr val="black"/>
              </a:buClr>
            </a:pPr>
            <a:r>
              <a:rPr lang="en-US" sz="1200" i="1" dirty="0" err="1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Spielberger</a:t>
            </a:r>
            <a:r>
              <a:rPr lang="en-US" sz="1200" i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C, Consulting </a:t>
            </a:r>
            <a:r>
              <a:rPr lang="en-US" sz="1200" i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Psychologists </a:t>
            </a:r>
            <a:r>
              <a:rPr lang="en-US" sz="1200" i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 1983.</a:t>
            </a:r>
            <a:endParaRPr lang="en-US" sz="1200" i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978233" y="6191252"/>
            <a:ext cx="4017078" cy="46320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300"/>
              </a:spcBef>
              <a:buClr>
                <a:prstClr val="black"/>
              </a:buClr>
            </a:pPr>
            <a:r>
              <a:rPr lang="en-US" sz="1200" i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Thompson </a:t>
            </a:r>
            <a:r>
              <a:rPr lang="en-US" sz="1200" i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FE, </a:t>
            </a:r>
            <a:r>
              <a:rPr lang="en-US" sz="1200" i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 </a:t>
            </a:r>
            <a:r>
              <a:rPr lang="en-US" sz="1200" i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 Diet </a:t>
            </a:r>
            <a:r>
              <a:rPr lang="en-US" sz="1200" i="1" dirty="0" err="1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</a:t>
            </a:r>
            <a:r>
              <a:rPr lang="en-US" sz="1200" i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2007;107:760-767.</a:t>
            </a:r>
          </a:p>
          <a:p>
            <a:pPr lvl="0">
              <a:lnSpc>
                <a:spcPct val="90000"/>
              </a:lnSpc>
              <a:spcBef>
                <a:spcPts val="300"/>
              </a:spcBef>
              <a:buClr>
                <a:prstClr val="black"/>
              </a:buClr>
            </a:pPr>
            <a:r>
              <a:rPr lang="en-US" sz="1200" i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Mayer </a:t>
            </a:r>
            <a:r>
              <a:rPr lang="en-US" sz="1200" i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CJ, </a:t>
            </a:r>
            <a:r>
              <a:rPr lang="en-US" sz="1200" i="1" dirty="0" err="1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</a:t>
            </a:r>
            <a:r>
              <a:rPr lang="en-US" sz="1200" i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Chronic </a:t>
            </a:r>
            <a:r>
              <a:rPr lang="en-US" sz="1200" i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 </a:t>
            </a:r>
            <a:r>
              <a:rPr lang="en-US" sz="1200" i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2008;5:A24</a:t>
            </a:r>
            <a:r>
              <a:rPr lang="en-US" sz="1200" i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5" name="Rectangle 124"/>
          <p:cNvSpPr/>
          <p:nvPr/>
        </p:nvSpPr>
        <p:spPr>
          <a:xfrm>
            <a:off x="2334005" y="4129881"/>
            <a:ext cx="80963" cy="80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5163259" y="3264694"/>
            <a:ext cx="80963" cy="80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3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9" grpId="0">
        <p:bldAsOne/>
      </p:bldGraphic>
      <p:bldP spid="100" grpId="0"/>
      <p:bldP spid="101" grpId="0"/>
      <p:bldP spid="102" grpId="0"/>
      <p:bldP spid="107" grpId="0" animBg="1"/>
      <p:bldP spid="112" grpId="0" animBg="1"/>
      <p:bldP spid="113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2" grpId="0"/>
      <p:bldP spid="1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9598493"/>
              </p:ext>
            </p:extLst>
          </p:nvPr>
        </p:nvGraphicFramePr>
        <p:xfrm>
          <a:off x="1487268" y="1437776"/>
          <a:ext cx="6489065" cy="2487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1081126"/>
              </p:ext>
            </p:extLst>
          </p:nvPr>
        </p:nvGraphicFramePr>
        <p:xfrm>
          <a:off x="1614268" y="3911099"/>
          <a:ext cx="6327140" cy="2685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TextBox 29"/>
          <p:cNvSpPr txBox="1"/>
          <p:nvPr/>
        </p:nvSpPr>
        <p:spPr>
          <a:xfrm rot="16200000">
            <a:off x="213115" y="2439708"/>
            <a:ext cx="20537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prstClr val="black"/>
                </a:solidFill>
              </a:rPr>
              <a:t>LDL-C (mg/</a:t>
            </a:r>
            <a:r>
              <a:rPr lang="en-US" sz="2200" dirty="0" err="1" smtClean="0">
                <a:solidFill>
                  <a:prstClr val="black"/>
                </a:solidFill>
              </a:rPr>
              <a:t>dL</a:t>
            </a:r>
            <a:r>
              <a:rPr lang="en-US" sz="2200" dirty="0" smtClean="0">
                <a:solidFill>
                  <a:prstClr val="black"/>
                </a:solidFill>
              </a:rPr>
              <a:t>)</a:t>
            </a:r>
            <a:endParaRPr lang="en-US" sz="2200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16200000">
            <a:off x="151399" y="4900332"/>
            <a:ext cx="21771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tabLst>
                <a:tab pos="1485900" algn="l"/>
              </a:tabLst>
            </a:pPr>
            <a:r>
              <a:rPr lang="en-US" sz="2200" dirty="0">
                <a:solidFill>
                  <a:prstClr val="black"/>
                </a:solidFill>
                <a:sym typeface="Symbol"/>
              </a:rPr>
              <a:t>Using statin (%)</a:t>
            </a:r>
            <a:endParaRPr lang="en-US" sz="2200" dirty="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912938" y="3368238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1"/>
            <a:r>
              <a:rPr lang="en-US" dirty="0" smtClean="0">
                <a:solidFill>
                  <a:prstClr val="black"/>
                </a:solidFill>
              </a:rPr>
              <a:t>CRS</a:t>
            </a:r>
          </a:p>
          <a:p>
            <a:pPr marL="342900" lvl="1"/>
            <a:r>
              <a:rPr lang="en-US" baseline="30000" dirty="0">
                <a:solidFill>
                  <a:prstClr val="black"/>
                </a:solidFill>
              </a:rPr>
              <a:t>+</a:t>
            </a:r>
            <a:r>
              <a:rPr lang="en-US" dirty="0" smtClean="0">
                <a:solidFill>
                  <a:prstClr val="black"/>
                </a:solidFill>
              </a:rPr>
              <a:t>GRS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8090277" y="3749684"/>
            <a:ext cx="159104" cy="159104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090277" y="3487067"/>
            <a:ext cx="159104" cy="1591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3008153" y="1656919"/>
            <a:ext cx="3820095" cy="1788026"/>
          </a:xfrm>
          <a:custGeom>
            <a:avLst/>
            <a:gdLst>
              <a:gd name="connsiteX0" fmla="*/ 0 w 2095500"/>
              <a:gd name="connsiteY0" fmla="*/ 0 h 3028950"/>
              <a:gd name="connsiteX1" fmla="*/ 1054100 w 2095500"/>
              <a:gd name="connsiteY1" fmla="*/ 3028950 h 3028950"/>
              <a:gd name="connsiteX2" fmla="*/ 2095500 w 2095500"/>
              <a:gd name="connsiteY2" fmla="*/ 2711450 h 302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5500" h="3028950">
                <a:moveTo>
                  <a:pt x="0" y="0"/>
                </a:moveTo>
                <a:lnTo>
                  <a:pt x="1054100" y="3028950"/>
                </a:lnTo>
                <a:lnTo>
                  <a:pt x="2095500" y="2711450"/>
                </a:ln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2996578" y="1739386"/>
            <a:ext cx="3820095" cy="1124545"/>
          </a:xfrm>
          <a:custGeom>
            <a:avLst/>
            <a:gdLst>
              <a:gd name="connsiteX0" fmla="*/ 0 w 2095500"/>
              <a:gd name="connsiteY0" fmla="*/ 0 h 1905000"/>
              <a:gd name="connsiteX1" fmla="*/ 1066800 w 2095500"/>
              <a:gd name="connsiteY1" fmla="*/ 1905000 h 1905000"/>
              <a:gd name="connsiteX2" fmla="*/ 2095500 w 2095500"/>
              <a:gd name="connsiteY2" fmla="*/ 137795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5500" h="1905000">
                <a:moveTo>
                  <a:pt x="0" y="0"/>
                </a:moveTo>
                <a:lnTo>
                  <a:pt x="1066800" y="1905000"/>
                </a:lnTo>
                <a:lnTo>
                  <a:pt x="2095500" y="1377950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2925137" y="1598710"/>
            <a:ext cx="122148" cy="118872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925137" y="1707045"/>
            <a:ext cx="122148" cy="118872"/>
          </a:xfrm>
          <a:prstGeom prst="rect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4886663" y="3389293"/>
            <a:ext cx="122148" cy="118872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886663" y="2797268"/>
            <a:ext cx="122148" cy="118872"/>
          </a:xfrm>
          <a:prstGeom prst="rect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6746859" y="3206785"/>
            <a:ext cx="122148" cy="118872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746859" y="2503387"/>
            <a:ext cx="122148" cy="118872"/>
          </a:xfrm>
          <a:prstGeom prst="rect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3000260" y="4085809"/>
            <a:ext cx="3797841" cy="2024164"/>
          </a:xfrm>
          <a:custGeom>
            <a:avLst/>
            <a:gdLst>
              <a:gd name="connsiteX0" fmla="*/ 2052637 w 2052637"/>
              <a:gd name="connsiteY0" fmla="*/ 66675 h 3509963"/>
              <a:gd name="connsiteX1" fmla="*/ 1047750 w 2052637"/>
              <a:gd name="connsiteY1" fmla="*/ 0 h 3509963"/>
              <a:gd name="connsiteX2" fmla="*/ 0 w 2052637"/>
              <a:gd name="connsiteY2" fmla="*/ 3509963 h 3509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2637" h="3509963">
                <a:moveTo>
                  <a:pt x="2052637" y="66675"/>
                </a:moveTo>
                <a:lnTo>
                  <a:pt x="1047750" y="0"/>
                </a:lnTo>
                <a:lnTo>
                  <a:pt x="0" y="3509963"/>
                </a:ln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3000262" y="4907010"/>
            <a:ext cx="3806654" cy="1208455"/>
          </a:xfrm>
          <a:custGeom>
            <a:avLst/>
            <a:gdLst>
              <a:gd name="connsiteX0" fmla="*/ 2057400 w 2057400"/>
              <a:gd name="connsiteY0" fmla="*/ 185737 h 2095500"/>
              <a:gd name="connsiteX1" fmla="*/ 1023937 w 2057400"/>
              <a:gd name="connsiteY1" fmla="*/ 0 h 2095500"/>
              <a:gd name="connsiteX2" fmla="*/ 0 w 2057400"/>
              <a:gd name="connsiteY2" fmla="*/ 2095500 h 209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7400" h="2095500">
                <a:moveTo>
                  <a:pt x="2057400" y="185737"/>
                </a:moveTo>
                <a:lnTo>
                  <a:pt x="1023937" y="0"/>
                </a:lnTo>
                <a:lnTo>
                  <a:pt x="0" y="2095500"/>
                </a:ln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2925137" y="6041998"/>
            <a:ext cx="122148" cy="118872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925137" y="6064535"/>
            <a:ext cx="122148" cy="118872"/>
          </a:xfrm>
          <a:prstGeom prst="rect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4886663" y="4034817"/>
            <a:ext cx="122148" cy="118872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886663" y="4875385"/>
            <a:ext cx="122148" cy="118872"/>
          </a:xfrm>
          <a:prstGeom prst="rect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6746859" y="4044932"/>
            <a:ext cx="122148" cy="118872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746859" y="4963676"/>
            <a:ext cx="122148" cy="118872"/>
          </a:xfrm>
          <a:prstGeom prst="rect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6" name="Picture 2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6" b="3846"/>
          <a:stretch/>
        </p:blipFill>
        <p:spPr bwMode="auto">
          <a:xfrm>
            <a:off x="7152525" y="63638"/>
            <a:ext cx="1962447" cy="47625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itle 1"/>
          <p:cNvSpPr txBox="1">
            <a:spLocks/>
          </p:cNvSpPr>
          <p:nvPr/>
        </p:nvSpPr>
        <p:spPr>
          <a:xfrm>
            <a:off x="810768" y="517074"/>
            <a:ext cx="7827264" cy="732971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0000FF"/>
                </a:solidFill>
              </a:rPr>
              <a:t>LDL-C decrease and statin initiation</a:t>
            </a:r>
          </a:p>
        </p:txBody>
      </p:sp>
      <p:sp>
        <p:nvSpPr>
          <p:cNvPr id="51" name="Rectangle 50"/>
          <p:cNvSpPr/>
          <p:nvPr/>
        </p:nvSpPr>
        <p:spPr>
          <a:xfrm>
            <a:off x="7797521" y="6651906"/>
            <a:ext cx="1346479" cy="191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1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9" grpId="0">
        <p:bldAsOne/>
      </p:bldGraphic>
      <p:bldP spid="31" grpId="0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58367" y="1028700"/>
            <a:ext cx="8114157" cy="48006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2000"/>
              </a:spcBef>
            </a:pPr>
            <a:r>
              <a:rPr lang="en-US" dirty="0" smtClean="0"/>
              <a:t>Disclosure of a CHD risk </a:t>
            </a:r>
            <a:r>
              <a:rPr lang="en-US" dirty="0"/>
              <a:t>estimate </a:t>
            </a:r>
            <a:r>
              <a:rPr lang="en-US" dirty="0" smtClean="0"/>
              <a:t>that included genetic information led to lower </a:t>
            </a:r>
            <a:r>
              <a:rPr lang="en-US" dirty="0"/>
              <a:t>LDL-C levels </a:t>
            </a:r>
            <a:r>
              <a:rPr lang="en-US" dirty="0" smtClean="0"/>
              <a:t>at 6 </a:t>
            </a:r>
            <a:r>
              <a:rPr lang="en-US" dirty="0"/>
              <a:t>months </a:t>
            </a:r>
            <a:r>
              <a:rPr lang="en-US" dirty="0" smtClean="0"/>
              <a:t>than disclosure of </a:t>
            </a:r>
            <a:r>
              <a:rPr lang="en-US" dirty="0"/>
              <a:t>a </a:t>
            </a:r>
            <a:r>
              <a:rPr lang="en-US" dirty="0" smtClean="0"/>
              <a:t>conventional risk estimate  </a:t>
            </a:r>
            <a:endParaRPr lang="en-US" dirty="0"/>
          </a:p>
          <a:p>
            <a:pPr>
              <a:lnSpc>
                <a:spcPct val="100000"/>
              </a:lnSpc>
              <a:spcBef>
                <a:spcPts val="2000"/>
              </a:spcBef>
            </a:pPr>
            <a:r>
              <a:rPr lang="en-US" dirty="0"/>
              <a:t>The lowering of LDL-C was greatest in individuals with a high GRS for </a:t>
            </a:r>
            <a:r>
              <a:rPr lang="en-US" dirty="0" smtClean="0"/>
              <a:t>CHD</a:t>
            </a:r>
          </a:p>
          <a:p>
            <a:pPr>
              <a:lnSpc>
                <a:spcPct val="100000"/>
              </a:lnSpc>
              <a:spcBef>
                <a:spcPts val="2000"/>
              </a:spcBef>
            </a:pPr>
            <a:r>
              <a:rPr lang="en-US" dirty="0" smtClean="0"/>
              <a:t>Disclosure </a:t>
            </a:r>
            <a:r>
              <a:rPr lang="en-US" dirty="0"/>
              <a:t>of a GRS was </a:t>
            </a:r>
            <a:r>
              <a:rPr lang="en-US" dirty="0" smtClean="0"/>
              <a:t>associated with higher frequency of statin initiation but </a:t>
            </a:r>
            <a:r>
              <a:rPr lang="en-US" dirty="0"/>
              <a:t>there were no significant changes in dietary fat intake, physical activity levels, or </a:t>
            </a:r>
            <a:r>
              <a:rPr lang="en-US" dirty="0" smtClean="0"/>
              <a:t>anxiety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6" b="3846"/>
          <a:stretch/>
        </p:blipFill>
        <p:spPr bwMode="auto">
          <a:xfrm>
            <a:off x="7143000" y="72117"/>
            <a:ext cx="1962447" cy="47625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10768" y="402774"/>
            <a:ext cx="7827264" cy="732971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00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44240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368" y="1295400"/>
            <a:ext cx="7827264" cy="48006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 smtClean="0"/>
              <a:t>Integration of </a:t>
            </a:r>
            <a:r>
              <a:rPr lang="en-US" dirty="0"/>
              <a:t>genetic risk information for </a:t>
            </a:r>
            <a:r>
              <a:rPr lang="en-US" dirty="0" smtClean="0"/>
              <a:t>a common disease </a:t>
            </a:r>
            <a:r>
              <a:rPr lang="en-US" dirty="0"/>
              <a:t>in the EHR with linkage to a genomic </a:t>
            </a:r>
            <a:r>
              <a:rPr lang="en-US" dirty="0" smtClean="0"/>
              <a:t>decision aid 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 smtClean="0"/>
              <a:t>Shared </a:t>
            </a:r>
            <a:r>
              <a:rPr lang="en-US" dirty="0"/>
              <a:t>decision making in the context of GRS disclosure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 smtClean="0"/>
              <a:t>Incorporating </a:t>
            </a:r>
            <a:r>
              <a:rPr lang="en-US" dirty="0"/>
              <a:t>a GRS into disease risk </a:t>
            </a:r>
            <a:r>
              <a:rPr lang="en-US" dirty="0" smtClean="0"/>
              <a:t>estimates to alter a relevant health outcome (LDL-C)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10768" y="421824"/>
            <a:ext cx="7827264" cy="732971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00FF"/>
                </a:solidFill>
              </a:rPr>
              <a:t>Strengths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6" b="3846"/>
          <a:stretch/>
        </p:blipFill>
        <p:spPr bwMode="auto">
          <a:xfrm>
            <a:off x="7143000" y="72117"/>
            <a:ext cx="1962447" cy="47625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97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907689"/>
              </p:ext>
            </p:extLst>
          </p:nvPr>
        </p:nvGraphicFramePr>
        <p:xfrm>
          <a:off x="768324" y="2229883"/>
          <a:ext cx="7842276" cy="1737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08201"/>
                <a:gridCol w="2333625"/>
                <a:gridCol w="2552700"/>
                <a:gridCol w="1047750"/>
              </a:tblGrid>
              <a:tr h="571804">
                <a:tc>
                  <a:txBody>
                    <a:bodyPr/>
                    <a:lstStyle/>
                    <a:p>
                      <a:r>
                        <a:rPr lang="en-US" dirty="0" smtClean="0"/>
                        <a:t>Genetic risk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score category</a:t>
                      </a:r>
                      <a:endParaRPr lang="en-US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Hazard</a:t>
                      </a:r>
                      <a:r>
                        <a:rPr lang="en-US" baseline="0" dirty="0" smtClean="0"/>
                        <a:t> ratio (95% CI)</a:t>
                      </a:r>
                      <a:endParaRPr lang="en-US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b="1" dirty="0"/>
                    </a:p>
                  </a:txBody>
                  <a:tcPr anchor="b"/>
                </a:tc>
              </a:tr>
              <a:tr h="331284">
                <a:tc>
                  <a:txBody>
                    <a:bodyPr/>
                    <a:lstStyle/>
                    <a:p>
                      <a:r>
                        <a:rPr lang="en-US" dirty="0" smtClean="0"/>
                        <a:t>Low risk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Reference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31284">
                <a:tc>
                  <a:txBody>
                    <a:bodyPr/>
                    <a:lstStyle/>
                    <a:p>
                      <a:r>
                        <a:rPr lang="en-US" dirty="0" smtClean="0"/>
                        <a:t>Intermediate risk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1.34 (1.22-1.47)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&lt;0.0001</a:t>
                      </a:r>
                      <a:endParaRPr lang="en-US" dirty="0"/>
                    </a:p>
                  </a:txBody>
                  <a:tcPr/>
                </a:tc>
              </a:tr>
              <a:tr h="331284">
                <a:tc>
                  <a:txBody>
                    <a:bodyPr/>
                    <a:lstStyle/>
                    <a:p>
                      <a:r>
                        <a:rPr lang="en-US" dirty="0" smtClean="0"/>
                        <a:t>High risk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1.72 (1.55-1.92)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&lt;0.0001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368" y="1217840"/>
            <a:ext cx="7827264" cy="907143"/>
          </a:xfrm>
        </p:spPr>
        <p:txBody>
          <a:bodyPr/>
          <a:lstStyle/>
          <a:p>
            <a:r>
              <a:rPr lang="en-US" dirty="0" smtClean="0"/>
              <a:t>Prospective validation of GRS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63448" y="4715510"/>
            <a:ext cx="7827264" cy="2219325"/>
          </a:xfrm>
          <a:prstGeom prst="rect">
            <a:avLst/>
          </a:prstGeom>
        </p:spPr>
        <p:txBody>
          <a:bodyPr vert="horz" lIns="0" tIns="228600" rIns="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500"/>
              </a:spcBef>
              <a:buClr>
                <a:schemeClr val="tx2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234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>
                  <a:lumMod val="40000"/>
                  <a:lumOff val="6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>
                  <a:lumMod val="40000"/>
                  <a:lumOff val="6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>
                  <a:lumMod val="40000"/>
                  <a:lumOff val="6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>
                  <a:lumMod val="40000"/>
                  <a:lumOff val="6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Additional studies needed for individuals of non-European ancestry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311400" y="3967987"/>
            <a:ext cx="31146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806700" y="3969752"/>
            <a:ext cx="0" cy="793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394075" y="3969752"/>
            <a:ext cx="0" cy="793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394075" y="2888454"/>
            <a:ext cx="0" cy="10899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978275" y="3969752"/>
            <a:ext cx="0" cy="793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207000" y="3969752"/>
            <a:ext cx="0" cy="793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282950" y="2918578"/>
            <a:ext cx="238125" cy="238125"/>
          </a:xfrm>
          <a:prstGeom prst="rect">
            <a:avLst/>
          </a:prstGeom>
          <a:solidFill>
            <a:srgbClr val="0DB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044950" y="3288962"/>
            <a:ext cx="250826" cy="2508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702175" y="3679081"/>
            <a:ext cx="250826" cy="250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3924300" y="3409611"/>
            <a:ext cx="4953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537075" y="3796555"/>
            <a:ext cx="600075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536165" y="4015682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0.80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3179904" y="4015682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1.0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3721227" y="4015682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1.25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4994071" y="4015682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2.0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2770251" y="4271025"/>
            <a:ext cx="21707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Hazard ratio (95% CI)</a:t>
            </a:r>
            <a:endParaRPr lang="en-US" sz="1600" dirty="0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810768" y="488499"/>
            <a:ext cx="7827264" cy="732971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00" dirty="0"/>
              <a:t>Limitations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38775" y="4138793"/>
            <a:ext cx="349326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i="1" dirty="0" smtClean="0">
                <a:solidFill>
                  <a:srgbClr val="FF9900"/>
                </a:solidFill>
              </a:rPr>
              <a:t>Mega et al, Lancet 2015; 385: 2264-71</a:t>
            </a:r>
            <a:endParaRPr lang="en-US" sz="1500" i="1" dirty="0">
              <a:solidFill>
                <a:srgbClr val="FF9900"/>
              </a:solidFill>
            </a:endParaRPr>
          </a:p>
        </p:txBody>
      </p:sp>
      <p:pic>
        <p:nvPicPr>
          <p:cNvPr id="29" name="Picture 2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6" b="3846"/>
          <a:stretch/>
        </p:blipFill>
        <p:spPr bwMode="auto">
          <a:xfrm>
            <a:off x="7143000" y="72117"/>
            <a:ext cx="1962447" cy="47625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947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115" y="133350"/>
            <a:ext cx="8694056" cy="1030514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Clinical implications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58368" y="1133021"/>
            <a:ext cx="7827264" cy="498202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 smtClean="0"/>
              <a:t>Genetic risk information for CHD can be effectively incorporated in the EHR and used at point of care to guide therapy 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 smtClean="0"/>
              <a:t>Disclosure </a:t>
            </a:r>
            <a:r>
              <a:rPr lang="en-US" dirty="0"/>
              <a:t>of a GRS </a:t>
            </a:r>
            <a:r>
              <a:rPr lang="en-US" dirty="0" smtClean="0"/>
              <a:t>led to lower LDL-C </a:t>
            </a:r>
            <a:r>
              <a:rPr lang="en-US" dirty="0"/>
              <a:t>levels, </a:t>
            </a:r>
            <a:r>
              <a:rPr lang="en-US" dirty="0" smtClean="0"/>
              <a:t>more so in </a:t>
            </a:r>
            <a:r>
              <a:rPr lang="en-US" dirty="0"/>
              <a:t>those </a:t>
            </a:r>
            <a:r>
              <a:rPr lang="en-US" dirty="0" smtClean="0"/>
              <a:t>at higher genetic risk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 smtClean="0"/>
              <a:t>Our study exemplifies Precision Medicine and motivates </a:t>
            </a:r>
            <a:r>
              <a:rPr lang="en-US" dirty="0"/>
              <a:t>further investigation of the </a:t>
            </a:r>
            <a:r>
              <a:rPr lang="en-US" dirty="0" smtClean="0"/>
              <a:t>clinical utility </a:t>
            </a:r>
            <a:r>
              <a:rPr lang="en-US" dirty="0"/>
              <a:t>of genetic risk assessment </a:t>
            </a:r>
            <a:r>
              <a:rPr lang="en-US" dirty="0" smtClean="0"/>
              <a:t>for prevention of CHD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6" b="3846"/>
          <a:stretch/>
        </p:blipFill>
        <p:spPr bwMode="auto">
          <a:xfrm>
            <a:off x="7152525" y="43542"/>
            <a:ext cx="1962447" cy="47625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0" t="33776" r="7287" b="21493"/>
          <a:stretch/>
        </p:blipFill>
        <p:spPr>
          <a:xfrm>
            <a:off x="4640037" y="4574902"/>
            <a:ext cx="3873952" cy="70721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10" descr="tph1135699-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789021" y="1052285"/>
            <a:ext cx="3488204" cy="34124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722346" y="5287644"/>
            <a:ext cx="278473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>
                <a:solidFill>
                  <a:schemeClr val="accent2"/>
                </a:solidFill>
              </a:rPr>
              <a:t>NHGRI HG-06379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49961" y="137431"/>
            <a:ext cx="7827264" cy="943429"/>
          </a:xfrm>
        </p:spPr>
        <p:txBody>
          <a:bodyPr/>
          <a:lstStyle/>
          <a:p>
            <a:r>
              <a:rPr lang="en-US" sz="4100" b="1" dirty="0" smtClean="0">
                <a:solidFill>
                  <a:srgbClr val="0000FF"/>
                </a:solidFill>
              </a:rPr>
              <a:t>Acknowledgements</a:t>
            </a:r>
            <a:r>
              <a:rPr lang="en-US" b="1" dirty="0" smtClean="0">
                <a:solidFill>
                  <a:srgbClr val="0000FF"/>
                </a:solidFill>
              </a:rPr>
              <a:t/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sz="2500" b="1" dirty="0" smtClean="0">
                <a:solidFill>
                  <a:schemeClr val="tx1"/>
                </a:solidFill>
              </a:rPr>
              <a:t>MIGENES </a:t>
            </a:r>
            <a:r>
              <a:rPr lang="en-US" sz="2500" b="1" dirty="0">
                <a:solidFill>
                  <a:schemeClr val="tx1"/>
                </a:solidFill>
              </a:rPr>
              <a:t>Team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658368" y="986971"/>
            <a:ext cx="3840480" cy="506911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900" dirty="0" smtClean="0"/>
              <a:t>Iftikhar </a:t>
            </a:r>
            <a:r>
              <a:rPr lang="en-US" sz="1900" dirty="0"/>
              <a:t>J. Kullo, </a:t>
            </a:r>
            <a:r>
              <a:rPr lang="en-US" sz="1900" dirty="0" smtClean="0"/>
              <a:t>MD</a:t>
            </a:r>
            <a:endParaRPr lang="en-US" sz="1900" dirty="0"/>
          </a:p>
          <a:p>
            <a:pPr>
              <a:spcBef>
                <a:spcPts val="600"/>
              </a:spcBef>
            </a:pPr>
            <a:r>
              <a:rPr lang="en-US" sz="1900" dirty="0"/>
              <a:t>Hayan Jouni, </a:t>
            </a:r>
            <a:r>
              <a:rPr lang="en-US" sz="1900" dirty="0" smtClean="0"/>
              <a:t>MD</a:t>
            </a:r>
            <a:endParaRPr lang="en-US" sz="1900" dirty="0"/>
          </a:p>
          <a:p>
            <a:pPr>
              <a:spcBef>
                <a:spcPts val="600"/>
              </a:spcBef>
            </a:pPr>
            <a:r>
              <a:rPr lang="en-US" sz="1900" dirty="0"/>
              <a:t>Erin E. Austin, </a:t>
            </a:r>
            <a:r>
              <a:rPr lang="en-US" sz="1900" dirty="0" smtClean="0"/>
              <a:t>PhD</a:t>
            </a:r>
            <a:endParaRPr lang="en-US" sz="1900" dirty="0"/>
          </a:p>
          <a:p>
            <a:pPr>
              <a:spcBef>
                <a:spcPts val="600"/>
              </a:spcBef>
            </a:pPr>
            <a:r>
              <a:rPr lang="en-US" sz="1900" dirty="0"/>
              <a:t>Teresa M. Kruisselbrink, GCS</a:t>
            </a:r>
          </a:p>
          <a:p>
            <a:pPr>
              <a:spcBef>
                <a:spcPts val="600"/>
              </a:spcBef>
            </a:pPr>
            <a:r>
              <a:rPr lang="en-US" sz="1900" dirty="0"/>
              <a:t>Sherry-Ann Brown, </a:t>
            </a:r>
            <a:r>
              <a:rPr lang="en-US" sz="1900" dirty="0" smtClean="0"/>
              <a:t>MD </a:t>
            </a:r>
            <a:r>
              <a:rPr lang="en-US" sz="1900" dirty="0"/>
              <a:t>PhD </a:t>
            </a:r>
          </a:p>
          <a:p>
            <a:pPr>
              <a:spcBef>
                <a:spcPts val="600"/>
              </a:spcBef>
            </a:pPr>
            <a:r>
              <a:rPr lang="en-US" sz="1900" dirty="0" smtClean="0"/>
              <a:t>Iyad </a:t>
            </a:r>
            <a:r>
              <a:rPr lang="en-US" sz="1900" dirty="0"/>
              <a:t>N. </a:t>
            </a:r>
            <a:r>
              <a:rPr lang="en-US" sz="1900" dirty="0" err="1"/>
              <a:t>Isseh</a:t>
            </a:r>
            <a:r>
              <a:rPr lang="en-US" sz="1900" dirty="0"/>
              <a:t>, </a:t>
            </a:r>
            <a:r>
              <a:rPr lang="en-US" sz="1900" dirty="0" smtClean="0"/>
              <a:t>MBBS</a:t>
            </a:r>
            <a:endParaRPr lang="en-US" sz="1900" dirty="0"/>
          </a:p>
          <a:p>
            <a:pPr>
              <a:spcBef>
                <a:spcPts val="600"/>
              </a:spcBef>
            </a:pPr>
            <a:r>
              <a:rPr lang="en-US" sz="1900" dirty="0" err="1"/>
              <a:t>Raad</a:t>
            </a:r>
            <a:r>
              <a:rPr lang="en-US" sz="1900" dirty="0"/>
              <a:t> A. Haddad, </a:t>
            </a:r>
            <a:r>
              <a:rPr lang="en-US" sz="1900" dirty="0" smtClean="0"/>
              <a:t>MBBS</a:t>
            </a:r>
            <a:endParaRPr lang="en-US" sz="1900" dirty="0"/>
          </a:p>
          <a:p>
            <a:pPr>
              <a:spcBef>
                <a:spcPts val="600"/>
              </a:spcBef>
            </a:pPr>
            <a:r>
              <a:rPr lang="en-US" sz="1900" dirty="0"/>
              <a:t>Tariq </a:t>
            </a:r>
            <a:r>
              <a:rPr lang="en-US" sz="1900" dirty="0" err="1"/>
              <a:t>Marroush</a:t>
            </a:r>
            <a:r>
              <a:rPr lang="en-US" sz="1900" dirty="0"/>
              <a:t>, </a:t>
            </a:r>
            <a:r>
              <a:rPr lang="en-US" sz="1900" dirty="0" smtClean="0"/>
              <a:t>MD</a:t>
            </a:r>
            <a:endParaRPr lang="en-US" sz="1900" dirty="0"/>
          </a:p>
          <a:p>
            <a:pPr>
              <a:spcBef>
                <a:spcPts val="600"/>
              </a:spcBef>
            </a:pPr>
            <a:r>
              <a:rPr lang="en-US" sz="1900" dirty="0" smtClean="0"/>
              <a:t>Shameer </a:t>
            </a:r>
            <a:r>
              <a:rPr lang="en-US" sz="1900" dirty="0"/>
              <a:t>Khader, </a:t>
            </a:r>
            <a:r>
              <a:rPr lang="en-US" sz="1900" dirty="0" smtClean="0"/>
              <a:t>PhD</a:t>
            </a:r>
            <a:endParaRPr lang="en-US" sz="1900" dirty="0"/>
          </a:p>
          <a:p>
            <a:pPr>
              <a:spcBef>
                <a:spcPts val="600"/>
              </a:spcBef>
            </a:pPr>
            <a:r>
              <a:rPr lang="en-US" sz="1900" dirty="0"/>
              <a:t>Janet E. Olson, </a:t>
            </a:r>
            <a:r>
              <a:rPr lang="en-US" sz="1900" dirty="0" smtClean="0"/>
              <a:t>PhD</a:t>
            </a:r>
          </a:p>
          <a:p>
            <a:pPr>
              <a:spcBef>
                <a:spcPts val="600"/>
              </a:spcBef>
            </a:pPr>
            <a:r>
              <a:rPr lang="en-US" sz="1900" dirty="0" smtClean="0"/>
              <a:t>Maya S. Safarova, MD PhD</a:t>
            </a:r>
            <a:endParaRPr lang="en-US" sz="1900" dirty="0"/>
          </a:p>
          <a:p>
            <a:pPr>
              <a:spcBef>
                <a:spcPts val="600"/>
              </a:spcBef>
            </a:pPr>
            <a:r>
              <a:rPr lang="en-US" sz="1900" dirty="0" smtClean="0"/>
              <a:t>Daniel </a:t>
            </a:r>
            <a:r>
              <a:rPr lang="en-US" sz="1900" dirty="0"/>
              <a:t>J. </a:t>
            </a:r>
            <a:r>
              <a:rPr lang="en-US" sz="1900" dirty="0" err="1"/>
              <a:t>Schaid</a:t>
            </a:r>
            <a:r>
              <a:rPr lang="en-US" sz="1900" dirty="0"/>
              <a:t>, </a:t>
            </a:r>
            <a:r>
              <a:rPr lang="en-US" sz="1900" dirty="0" smtClean="0"/>
              <a:t>PhD</a:t>
            </a:r>
            <a:endParaRPr lang="en-US" sz="1900" dirty="0"/>
          </a:p>
          <a:p>
            <a:pPr>
              <a:spcBef>
                <a:spcPts val="600"/>
              </a:spcBef>
            </a:pPr>
            <a:r>
              <a:rPr lang="de-DE" sz="1900" dirty="0" smtClean="0"/>
              <a:t>Ulrich </a:t>
            </a:r>
            <a:r>
              <a:rPr lang="de-DE" sz="1900" dirty="0"/>
              <a:t>Broeckel, MD</a:t>
            </a:r>
          </a:p>
          <a:p>
            <a:pPr>
              <a:spcBef>
                <a:spcPts val="600"/>
              </a:spcBef>
            </a:pPr>
            <a:r>
              <a:rPr lang="de-DE" sz="1900" dirty="0"/>
              <a:t>Robert C. Green, </a:t>
            </a:r>
            <a:r>
              <a:rPr lang="de-DE" sz="1900" dirty="0" smtClean="0"/>
              <a:t>MD </a:t>
            </a:r>
            <a:r>
              <a:rPr lang="de-DE" sz="1900" dirty="0"/>
              <a:t>MPH</a:t>
            </a:r>
          </a:p>
          <a:p>
            <a:pPr>
              <a:spcBef>
                <a:spcPts val="600"/>
              </a:spcBef>
            </a:pPr>
            <a:r>
              <a:rPr lang="en-US" sz="1900" dirty="0"/>
              <a:t>Victor M. Montori, </a:t>
            </a:r>
            <a:r>
              <a:rPr lang="en-US" sz="1900" dirty="0" smtClean="0"/>
              <a:t>MD</a:t>
            </a:r>
          </a:p>
          <a:p>
            <a:pPr>
              <a:spcBef>
                <a:spcPts val="600"/>
              </a:spcBef>
            </a:pPr>
            <a:r>
              <a:rPr lang="en-US" sz="1900" dirty="0" smtClean="0"/>
              <a:t>Kent </a:t>
            </a:r>
            <a:r>
              <a:rPr lang="en-US" sz="1900" dirty="0"/>
              <a:t>R. Bailey, PhD </a:t>
            </a:r>
          </a:p>
          <a:p>
            <a:pPr>
              <a:spcBef>
                <a:spcPts val="600"/>
              </a:spcBef>
            </a:pPr>
            <a:endParaRPr lang="en-US" sz="1900" dirty="0"/>
          </a:p>
          <a:p>
            <a:pPr>
              <a:spcBef>
                <a:spcPts val="600"/>
              </a:spcBef>
            </a:pPr>
            <a:endParaRPr lang="en-US" sz="1900" dirty="0"/>
          </a:p>
        </p:txBody>
      </p:sp>
      <p:pic>
        <p:nvPicPr>
          <p:cNvPr id="9" name="Picture 4" descr="http://individualizedmedicineblog.mayoclinic.org/files/2014/04/Cim_Lobby_Head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158" y="5800725"/>
            <a:ext cx="3895831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22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8985" y="3935812"/>
            <a:ext cx="8023323" cy="28194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700" dirty="0" smtClean="0"/>
              <a:t>Whether </a:t>
            </a:r>
            <a:r>
              <a:rPr lang="en-US" sz="2700" dirty="0"/>
              <a:t>knowledge of genetic risk influences relevant clinical outcomes is </a:t>
            </a:r>
            <a:r>
              <a:rPr lang="en-US" sz="2700" dirty="0" smtClean="0"/>
              <a:t>unclear </a:t>
            </a:r>
            <a:endParaRPr lang="en-US" sz="27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700" dirty="0"/>
              <a:t>We investigated whether disclosing a genetic risk score (GRS) </a:t>
            </a:r>
            <a:r>
              <a:rPr lang="en-US" sz="2700" dirty="0" smtClean="0"/>
              <a:t>for CHD derived </a:t>
            </a:r>
            <a:r>
              <a:rPr lang="en-US" sz="2700" dirty="0"/>
              <a:t>from 28 </a:t>
            </a:r>
            <a:r>
              <a:rPr lang="en-US" sz="2700" dirty="0" smtClean="0"/>
              <a:t>genetic variants </a:t>
            </a:r>
            <a:r>
              <a:rPr lang="en-US" sz="2700" dirty="0"/>
              <a:t>not related to BP/lipids would lower </a:t>
            </a:r>
            <a:r>
              <a:rPr lang="en-US" sz="2700" dirty="0" smtClean="0"/>
              <a:t>LDL-C</a:t>
            </a:r>
            <a:endParaRPr lang="en-US" sz="27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6" b="3846"/>
          <a:stretch/>
        </p:blipFill>
        <p:spPr bwMode="auto">
          <a:xfrm>
            <a:off x="7136650" y="65767"/>
            <a:ext cx="1962447" cy="47625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619" y="800465"/>
            <a:ext cx="4641735" cy="322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18176" y="67494"/>
            <a:ext cx="7827264" cy="732971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00" dirty="0" smtClean="0">
                <a:solidFill>
                  <a:srgbClr val="0000FF"/>
                </a:solidFill>
              </a:rPr>
              <a:t>Background</a:t>
            </a:r>
            <a:endParaRPr lang="en-US" sz="4100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72400" y="6629400"/>
            <a:ext cx="1371600" cy="17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368" y="1472080"/>
            <a:ext cx="7827264" cy="48006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4800"/>
              </a:spcBef>
            </a:pPr>
            <a:r>
              <a:rPr lang="en-US" dirty="0" smtClean="0"/>
              <a:t>Incorporating a GRS </a:t>
            </a:r>
            <a:r>
              <a:rPr lang="en-US" dirty="0"/>
              <a:t>into </a:t>
            </a:r>
            <a:r>
              <a:rPr lang="en-US" dirty="0" smtClean="0"/>
              <a:t>conventional risk estimates (</a:t>
            </a:r>
            <a:r>
              <a:rPr lang="en-US" baseline="30000" dirty="0" smtClean="0"/>
              <a:t> </a:t>
            </a:r>
            <a:r>
              <a:rPr lang="en-US" baseline="30000" dirty="0"/>
              <a:t>+</a:t>
            </a:r>
            <a:r>
              <a:rPr lang="en-US" dirty="0" smtClean="0"/>
              <a:t>GRS) would lead to lower LDL-C levels at 6 months than use of a conventional risk score (CRS) </a:t>
            </a:r>
          </a:p>
          <a:p>
            <a:pPr>
              <a:lnSpc>
                <a:spcPct val="100000"/>
              </a:lnSpc>
              <a:spcBef>
                <a:spcPts val="4800"/>
              </a:spcBef>
            </a:pPr>
            <a:r>
              <a:rPr lang="en-US" dirty="0" smtClean="0"/>
              <a:t>Participants </a:t>
            </a:r>
            <a:r>
              <a:rPr lang="en-US" dirty="0"/>
              <a:t>with a high </a:t>
            </a:r>
            <a:r>
              <a:rPr lang="en-US" baseline="30000" dirty="0"/>
              <a:t>+</a:t>
            </a:r>
            <a:r>
              <a:rPr lang="en-US" dirty="0"/>
              <a:t>GRS would have lower LDL-C than participants with average/low </a:t>
            </a:r>
            <a:r>
              <a:rPr lang="en-US" baseline="30000" dirty="0"/>
              <a:t>+</a:t>
            </a:r>
            <a:r>
              <a:rPr lang="en-US" dirty="0"/>
              <a:t>GRS and those randomized to receive CRS </a:t>
            </a:r>
            <a:r>
              <a:rPr lang="en-US" dirty="0" smtClean="0"/>
              <a:t>alone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6" b="3846"/>
          <a:stretch/>
        </p:blipFill>
        <p:spPr bwMode="auto">
          <a:xfrm>
            <a:off x="7142477" y="73686"/>
            <a:ext cx="1962447" cy="47625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18176" y="478974"/>
            <a:ext cx="7827264" cy="732971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00" dirty="0">
                <a:solidFill>
                  <a:srgbClr val="0000FF"/>
                </a:solidFill>
              </a:rPr>
              <a:t>Hypotheses</a:t>
            </a:r>
          </a:p>
        </p:txBody>
      </p:sp>
      <p:sp>
        <p:nvSpPr>
          <p:cNvPr id="6" name="Rectangle 5"/>
          <p:cNvSpPr/>
          <p:nvPr/>
        </p:nvSpPr>
        <p:spPr>
          <a:xfrm>
            <a:off x="5252670" y="5627204"/>
            <a:ext cx="332975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baseline="30000" dirty="0" smtClean="0">
                <a:solidFill>
                  <a:srgbClr val="FF6600"/>
                </a:solidFill>
              </a:rPr>
              <a:t>+</a:t>
            </a:r>
            <a:r>
              <a:rPr lang="en-US" sz="2700" b="1" dirty="0" smtClean="0">
                <a:solidFill>
                  <a:srgbClr val="FF6600"/>
                </a:solidFill>
              </a:rPr>
              <a:t>GRS = GRS x CRS</a:t>
            </a:r>
            <a:endParaRPr lang="en-US" sz="2700" b="1" dirty="0">
              <a:solidFill>
                <a:srgbClr val="FF66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97521" y="6661954"/>
            <a:ext cx="1346479" cy="191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75"/>
          <p:cNvSpPr txBox="1"/>
          <p:nvPr/>
        </p:nvSpPr>
        <p:spPr>
          <a:xfrm>
            <a:off x="1024032" y="3298339"/>
            <a:ext cx="1424940" cy="5749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27432" tIns="27432" rIns="27432" bIns="27432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tx1"/>
              </a:buClr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Withdrew</a:t>
            </a:r>
          </a:p>
          <a:p>
            <a:pPr algn="ctr">
              <a:lnSpc>
                <a:spcPct val="90000"/>
              </a:lnSpc>
              <a:buClr>
                <a:schemeClr val="tx1"/>
              </a:buClr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n=9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927457" y="5045324"/>
            <a:ext cx="2592609" cy="71323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27432" tIns="27432" rIns="27432" bIns="27432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tx1"/>
              </a:buClr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103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received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conventional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10-yr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for CHD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927457" y="5953636"/>
            <a:ext cx="2592609" cy="71323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27432" tIns="27432" rIns="27432" bIns="27432" rtlCol="0" anchor="ctr" anchorCtr="0">
            <a:no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12-week follow-up</a:t>
            </a:r>
          </a:p>
          <a:p>
            <a:pPr marL="285750" lvl="1" indent="-1714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withdrew</a:t>
            </a:r>
          </a:p>
          <a:p>
            <a:pPr marL="285750" lvl="1" indent="-1714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were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assessed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648563" y="5057254"/>
            <a:ext cx="2974579" cy="71323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27432" tIns="27432" rIns="27432" bIns="27432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tx1"/>
              </a:buClr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104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received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conventional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10-y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for CHD 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genetic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information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846166" y="4113094"/>
            <a:ext cx="2526030" cy="5749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27432" tIns="27432" rIns="27432" bIns="27432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tx1"/>
              </a:buClr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207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underwent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randomization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2846166" y="3298339"/>
            <a:ext cx="2526030" cy="5749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27432" tIns="27432" rIns="27432" bIns="27432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tx1"/>
              </a:buClr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Enrollment</a:t>
            </a:r>
          </a:p>
          <a:p>
            <a:pPr algn="ctr">
              <a:lnSpc>
                <a:spcPct val="90000"/>
              </a:lnSpc>
              <a:buClr>
                <a:schemeClr val="tx1"/>
              </a:buClr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n=216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846166" y="854074"/>
            <a:ext cx="2526030" cy="5749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27432" tIns="27432" rIns="27432" bIns="27432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tx1"/>
              </a:buClr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 Clinic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BioBank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buClr>
                <a:schemeClr val="tx1"/>
              </a:buClr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~29,352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747761" y="1112876"/>
            <a:ext cx="3245514" cy="1370707"/>
          </a:xfrm>
          <a:prstGeom prst="roundRect">
            <a:avLst>
              <a:gd name="adj" fmla="val 5500"/>
            </a:avLst>
          </a:prstGeom>
          <a:noFill/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27432" tIns="27432" rIns="27432" bIns="27432" rtlCol="0" anchor="ctr" anchorCtr="0">
            <a:no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1700" i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Screening </a:t>
            </a:r>
            <a:r>
              <a:rPr lang="en-US" sz="1700" i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criteria</a:t>
            </a:r>
            <a:endParaRPr lang="en-US" sz="1700" i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-1714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45-65</a:t>
            </a:r>
          </a:p>
          <a:p>
            <a:pPr marL="400050" lvl="1" indent="-1714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10-y CHD 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</a:t>
            </a:r>
            <a:r>
              <a:rPr lang="en-US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5-20%</a:t>
            </a:r>
          </a:p>
          <a:p>
            <a:pPr marL="400050" lvl="1" indent="-1714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statins</a:t>
            </a:r>
          </a:p>
          <a:p>
            <a:pPr marL="400050" lvl="1" indent="-1714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Olmsted 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County resident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2846166" y="1668829"/>
            <a:ext cx="2526030" cy="5749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27432" tIns="27432" rIns="27432" bIns="27432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tx1"/>
              </a:buClr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 screening criteria</a:t>
            </a:r>
          </a:p>
          <a:p>
            <a:pPr algn="ctr">
              <a:lnSpc>
                <a:spcPct val="90000"/>
              </a:lnSpc>
              <a:buClr>
                <a:schemeClr val="tx1"/>
              </a:buClr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n=2026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846166" y="2483584"/>
            <a:ext cx="2526030" cy="5749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27432" tIns="27432" rIns="27432" bIns="27432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tx1"/>
              </a:buClr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Screening genotyping</a:t>
            </a:r>
          </a:p>
          <a:p>
            <a:pPr algn="ctr">
              <a:lnSpc>
                <a:spcPct val="90000"/>
              </a:lnSpc>
              <a:buClr>
                <a:schemeClr val="tx1"/>
              </a:buClr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n=1000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5815104" y="2662666"/>
            <a:ext cx="3178171" cy="764099"/>
          </a:xfrm>
          <a:prstGeom prst="roundRect">
            <a:avLst>
              <a:gd name="adj" fmla="val 7733"/>
            </a:avLst>
          </a:prstGeom>
          <a:noFill/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27432" tIns="27432" rIns="27432" bIns="27432" rtlCol="0" anchor="ctr" anchorCtr="0">
            <a:no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1700" i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Targeted recruitment </a:t>
            </a:r>
            <a:endParaRPr lang="en-US" sz="1700" i="1" dirty="0" smtClean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1714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 high GRS (≥1.1)</a:t>
            </a:r>
          </a:p>
          <a:p>
            <a:pPr marL="285750" lvl="1" indent="-1714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 </a:t>
            </a:r>
            <a:r>
              <a:rPr lang="en-US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average/low 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GRS (&lt;1.1) 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4648563" y="5953636"/>
            <a:ext cx="2974579" cy="71323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27432" tIns="27432" rIns="27432" bIns="27432" rtlCol="0" anchor="ctr" anchorCtr="0">
            <a:no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12–week follow-up</a:t>
            </a:r>
          </a:p>
          <a:p>
            <a:pPr marL="285750" lvl="1" indent="-1714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withdrew</a:t>
            </a:r>
          </a:p>
          <a:p>
            <a:pPr marL="285750" lvl="1" indent="-1714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103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ere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assessed</a:t>
            </a:r>
          </a:p>
        </p:txBody>
      </p:sp>
      <p:cxnSp>
        <p:nvCxnSpPr>
          <p:cNvPr id="113" name="Straight Arrow Connector 112"/>
          <p:cNvCxnSpPr>
            <a:stCxn id="96" idx="2"/>
            <a:endCxn id="100" idx="0"/>
          </p:cNvCxnSpPr>
          <p:nvPr/>
        </p:nvCxnSpPr>
        <p:spPr>
          <a:xfrm>
            <a:off x="4109181" y="1429053"/>
            <a:ext cx="0" cy="23977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100" idx="2"/>
            <a:endCxn id="95" idx="0"/>
          </p:cNvCxnSpPr>
          <p:nvPr/>
        </p:nvCxnSpPr>
        <p:spPr>
          <a:xfrm>
            <a:off x="4109181" y="2243808"/>
            <a:ext cx="0" cy="23977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95" idx="2"/>
            <a:endCxn id="85" idx="0"/>
          </p:cNvCxnSpPr>
          <p:nvPr/>
        </p:nvCxnSpPr>
        <p:spPr>
          <a:xfrm>
            <a:off x="4109181" y="3058563"/>
            <a:ext cx="0" cy="23977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85" idx="2"/>
            <a:endCxn id="84" idx="0"/>
          </p:cNvCxnSpPr>
          <p:nvPr/>
        </p:nvCxnSpPr>
        <p:spPr>
          <a:xfrm>
            <a:off x="4109181" y="3873318"/>
            <a:ext cx="0" cy="23977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85" idx="1"/>
            <a:endCxn id="76" idx="3"/>
          </p:cNvCxnSpPr>
          <p:nvPr/>
        </p:nvCxnSpPr>
        <p:spPr>
          <a:xfrm flipH="1">
            <a:off x="2448972" y="3585829"/>
            <a:ext cx="39719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Elbow Connector 128"/>
          <p:cNvCxnSpPr>
            <a:endCxn id="80" idx="0"/>
          </p:cNvCxnSpPr>
          <p:nvPr/>
        </p:nvCxnSpPr>
        <p:spPr>
          <a:xfrm rot="5400000">
            <a:off x="2212594" y="4411751"/>
            <a:ext cx="644741" cy="622404"/>
          </a:xfrm>
          <a:prstGeom prst="bentConnector3">
            <a:avLst>
              <a:gd name="adj1" fmla="val 128"/>
            </a:avLst>
          </a:prstGeom>
          <a:ln w="19050">
            <a:solidFill>
              <a:schemeClr val="tx1"/>
            </a:solidFill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Elbow Connector 129"/>
          <p:cNvCxnSpPr>
            <a:endCxn id="83" idx="0"/>
          </p:cNvCxnSpPr>
          <p:nvPr/>
        </p:nvCxnSpPr>
        <p:spPr>
          <a:xfrm>
            <a:off x="5372196" y="4400582"/>
            <a:ext cx="763657" cy="656672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>
            <a:stCxn id="80" idx="2"/>
            <a:endCxn id="82" idx="0"/>
          </p:cNvCxnSpPr>
          <p:nvPr/>
        </p:nvCxnSpPr>
        <p:spPr>
          <a:xfrm>
            <a:off x="2223762" y="5758556"/>
            <a:ext cx="0" cy="1950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stCxn id="83" idx="2"/>
            <a:endCxn id="107" idx="0"/>
          </p:cNvCxnSpPr>
          <p:nvPr/>
        </p:nvCxnSpPr>
        <p:spPr>
          <a:xfrm>
            <a:off x="6135853" y="5770486"/>
            <a:ext cx="0" cy="1831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6" b="3846"/>
          <a:stretch/>
        </p:blipFill>
        <p:spPr bwMode="auto">
          <a:xfrm>
            <a:off x="7143000" y="73163"/>
            <a:ext cx="1962447" cy="47625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itle 1"/>
          <p:cNvSpPr txBox="1">
            <a:spLocks/>
          </p:cNvSpPr>
          <p:nvPr/>
        </p:nvSpPr>
        <p:spPr>
          <a:xfrm>
            <a:off x="286592" y="-27943"/>
            <a:ext cx="7827264" cy="732971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dirty="0" smtClean="0"/>
              <a:t>Enrollment</a:t>
            </a:r>
            <a:endParaRPr lang="en-US" sz="4100" dirty="0"/>
          </a:p>
        </p:txBody>
      </p:sp>
      <p:sp>
        <p:nvSpPr>
          <p:cNvPr id="2" name="Rectangle 1"/>
          <p:cNvSpPr/>
          <p:nvPr/>
        </p:nvSpPr>
        <p:spPr>
          <a:xfrm>
            <a:off x="7797521" y="6666868"/>
            <a:ext cx="1346479" cy="191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0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567" y="1421840"/>
            <a:ext cx="8510954" cy="48006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000" dirty="0" smtClean="0"/>
              <a:t>Primary outcome  </a:t>
            </a:r>
          </a:p>
          <a:p>
            <a:pPr marL="974725" indent="-4016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>
                  <a:lumMod val="40000"/>
                  <a:lumOff val="60000"/>
                </a:schemeClr>
              </a:buClr>
            </a:pPr>
            <a:r>
              <a:rPr lang="en-US" sz="3000" dirty="0" smtClean="0"/>
              <a:t>LDL-C 6 </a:t>
            </a:r>
            <a:r>
              <a:rPr lang="en-US" sz="3000" dirty="0" err="1" smtClean="0"/>
              <a:t>mos</a:t>
            </a:r>
            <a:r>
              <a:rPr lang="en-US" sz="3000" dirty="0" smtClean="0"/>
              <a:t> </a:t>
            </a:r>
            <a:r>
              <a:rPr lang="en-US" sz="3000" dirty="0"/>
              <a:t>after disclosure of CHD </a:t>
            </a:r>
            <a:r>
              <a:rPr lang="en-US" sz="3000" dirty="0" smtClean="0"/>
              <a:t>risk</a:t>
            </a:r>
            <a:endParaRPr lang="en-US" sz="3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000" dirty="0" smtClean="0"/>
              <a:t>Secondary outcomes </a:t>
            </a:r>
          </a:p>
          <a:p>
            <a:pPr marL="971550" indent="-4000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>
                  <a:lumMod val="40000"/>
                  <a:lumOff val="60000"/>
                </a:schemeClr>
              </a:buClr>
            </a:pPr>
            <a:r>
              <a:rPr lang="en-US" sz="3000" dirty="0"/>
              <a:t>Dietary fat intake</a:t>
            </a:r>
          </a:p>
          <a:p>
            <a:pPr marL="971550" indent="-4000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>
                  <a:lumMod val="40000"/>
                  <a:lumOff val="60000"/>
                </a:schemeClr>
              </a:buClr>
            </a:pPr>
            <a:r>
              <a:rPr lang="en-US" sz="3000" dirty="0"/>
              <a:t>Physical activity levels </a:t>
            </a:r>
          </a:p>
          <a:p>
            <a:pPr marL="971550" indent="-4000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>
                  <a:lumMod val="40000"/>
                  <a:lumOff val="60000"/>
                </a:schemeClr>
              </a:buClr>
            </a:pPr>
            <a:r>
              <a:rPr lang="en-US" sz="3000" dirty="0"/>
              <a:t>Anxiety levels</a:t>
            </a:r>
          </a:p>
          <a:p>
            <a:pPr marL="971550" indent="-4000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>
                  <a:lumMod val="40000"/>
                  <a:lumOff val="60000"/>
                </a:schemeClr>
              </a:buClr>
            </a:pPr>
            <a:r>
              <a:rPr lang="en-US" sz="3000" dirty="0" smtClean="0"/>
              <a:t>Statin initiation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6" b="3846"/>
          <a:stretch/>
        </p:blipFill>
        <p:spPr bwMode="auto">
          <a:xfrm>
            <a:off x="7133475" y="62592"/>
            <a:ext cx="1962447" cy="47625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58368" y="478974"/>
            <a:ext cx="7827264" cy="732971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00" dirty="0">
                <a:solidFill>
                  <a:srgbClr val="0000FF"/>
                </a:solidFill>
              </a:rPr>
              <a:t>Outcome measures</a:t>
            </a:r>
          </a:p>
        </p:txBody>
      </p:sp>
      <p:sp>
        <p:nvSpPr>
          <p:cNvPr id="6" name="Rectangle 5"/>
          <p:cNvSpPr/>
          <p:nvPr/>
        </p:nvSpPr>
        <p:spPr>
          <a:xfrm>
            <a:off x="7797521" y="6661954"/>
            <a:ext cx="1346479" cy="191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8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579076" y="1081307"/>
            <a:ext cx="3985848" cy="1332157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800" dirty="0" smtClean="0"/>
              <a:t>10-year risk of CHD (CRS)</a:t>
            </a:r>
            <a:endParaRPr lang="en-US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2579076" y="5125769"/>
            <a:ext cx="3985848" cy="1332157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defRPr/>
            </a:pPr>
            <a:r>
              <a:rPr lang="en-US" sz="2800" kern="0" dirty="0">
                <a:solidFill>
                  <a:prstClr val="white"/>
                </a:solidFill>
              </a:rPr>
              <a:t>Updated 10-year risk of </a:t>
            </a:r>
            <a:r>
              <a:rPr lang="en-US" sz="2800" kern="0" dirty="0" smtClean="0">
                <a:solidFill>
                  <a:prstClr val="white"/>
                </a:solidFill>
              </a:rPr>
              <a:t>CHD (</a:t>
            </a:r>
            <a:r>
              <a:rPr lang="en-US" sz="2800" kern="0" baseline="30000" dirty="0" smtClean="0">
                <a:solidFill>
                  <a:prstClr val="white"/>
                </a:solidFill>
              </a:rPr>
              <a:t>+</a:t>
            </a:r>
            <a:r>
              <a:rPr lang="en-US" sz="2800" kern="0" dirty="0">
                <a:solidFill>
                  <a:prstClr val="white"/>
                </a:solidFill>
              </a:rPr>
              <a:t>GRS)</a:t>
            </a:r>
          </a:p>
        </p:txBody>
      </p:sp>
      <p:sp>
        <p:nvSpPr>
          <p:cNvPr id="7" name="Oval 6"/>
          <p:cNvSpPr/>
          <p:nvPr/>
        </p:nvSpPr>
        <p:spPr>
          <a:xfrm>
            <a:off x="2579076" y="3019890"/>
            <a:ext cx="3985848" cy="1515452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defRPr/>
            </a:pPr>
            <a:r>
              <a:rPr lang="en-US" sz="2800" kern="0" dirty="0">
                <a:solidFill>
                  <a:prstClr val="white"/>
                </a:solidFill>
              </a:rPr>
              <a:t>Genetic Risk Score </a:t>
            </a:r>
            <a:r>
              <a:rPr lang="en-US" sz="2800" kern="0" dirty="0" smtClean="0">
                <a:solidFill>
                  <a:prstClr val="white"/>
                </a:solidFill>
              </a:rPr>
              <a:t>(</a:t>
            </a:r>
            <a:r>
              <a:rPr lang="en-US" sz="2800" kern="0" dirty="0">
                <a:solidFill>
                  <a:prstClr val="white"/>
                </a:solidFill>
              </a:rPr>
              <a:t>GRS, from 28 SNPs)</a:t>
            </a:r>
          </a:p>
        </p:txBody>
      </p:sp>
      <p:sp>
        <p:nvSpPr>
          <p:cNvPr id="8" name="Multiply 7"/>
          <p:cNvSpPr/>
          <p:nvPr/>
        </p:nvSpPr>
        <p:spPr>
          <a:xfrm>
            <a:off x="4196861" y="2417740"/>
            <a:ext cx="609602" cy="609598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qual 8"/>
          <p:cNvSpPr/>
          <p:nvPr/>
        </p:nvSpPr>
        <p:spPr>
          <a:xfrm>
            <a:off x="4314092" y="4574785"/>
            <a:ext cx="492369" cy="492369"/>
          </a:xfrm>
          <a:prstGeom prst="mathEqual">
            <a:avLst/>
          </a:prstGeom>
          <a:solidFill>
            <a:schemeClr val="accent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01218" y="69399"/>
            <a:ext cx="8485632" cy="732971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Incorporating GRS into risk estimates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51441" y="1482209"/>
            <a:ext cx="982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8%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64265" y="3408284"/>
            <a:ext cx="955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1.3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53299" y="5353050"/>
            <a:ext cx="1581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8.0 x 1.3 = 10.4%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950" y="1559897"/>
            <a:ext cx="1478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FFC000"/>
                </a:solidFill>
              </a:rPr>
              <a:t>Wilson et al </a:t>
            </a:r>
          </a:p>
          <a:p>
            <a:r>
              <a:rPr lang="en-US" sz="1400" i="1" dirty="0" smtClean="0">
                <a:solidFill>
                  <a:srgbClr val="FFC000"/>
                </a:solidFill>
              </a:rPr>
              <a:t>Circulation 1998</a:t>
            </a:r>
            <a:endParaRPr lang="en-US" sz="1400" i="1" dirty="0">
              <a:solidFill>
                <a:srgbClr val="FFC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3445847"/>
            <a:ext cx="1955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FFC000"/>
                </a:solidFill>
              </a:rPr>
              <a:t>Ding et al </a:t>
            </a:r>
          </a:p>
          <a:p>
            <a:r>
              <a:rPr lang="en-US" sz="1400" i="1" dirty="0" smtClean="0">
                <a:solidFill>
                  <a:srgbClr val="FFC000"/>
                </a:solidFill>
              </a:rPr>
              <a:t>BMC Genomics 2012</a:t>
            </a:r>
            <a:endParaRPr lang="en-US" sz="1400" i="1" dirty="0">
              <a:solidFill>
                <a:srgbClr val="FFC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97521" y="6661954"/>
            <a:ext cx="1346479" cy="191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67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2" t="12458" r="12611" b="7855"/>
          <a:stretch/>
        </p:blipFill>
        <p:spPr bwMode="auto">
          <a:xfrm>
            <a:off x="542926" y="1147271"/>
            <a:ext cx="8091418" cy="47296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6" b="3846"/>
          <a:stretch/>
        </p:blipFill>
        <p:spPr bwMode="auto">
          <a:xfrm>
            <a:off x="7143000" y="62592"/>
            <a:ext cx="1962447" cy="47625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58368" y="59874"/>
            <a:ext cx="8485632" cy="732971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00FF"/>
                </a:solidFill>
              </a:rPr>
              <a:t>Genomic Decision Aid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029325" y="2362200"/>
            <a:ext cx="70485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8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8" t="17974" b="1757"/>
          <a:stretch/>
        </p:blipFill>
        <p:spPr>
          <a:xfrm>
            <a:off x="236973" y="1072619"/>
            <a:ext cx="4635636" cy="2898662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2" t="12233" r="10672"/>
          <a:stretch/>
        </p:blipFill>
        <p:spPr>
          <a:xfrm>
            <a:off x="4131550" y="3679784"/>
            <a:ext cx="4635636" cy="2886896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4857750" y="2752943"/>
            <a:ext cx="424187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rgbClr val="0000FF"/>
                </a:solidFill>
                <a:latin typeface="Arial headings"/>
              </a:rPr>
              <a:t>Shared </a:t>
            </a:r>
            <a:r>
              <a:rPr lang="en-US" sz="2700" b="1" dirty="0" smtClean="0">
                <a:solidFill>
                  <a:srgbClr val="0000FF"/>
                </a:solidFill>
                <a:latin typeface="Arial headings"/>
              </a:rPr>
              <a:t>decision making </a:t>
            </a:r>
          </a:p>
          <a:p>
            <a:pPr algn="ctr"/>
            <a:r>
              <a:rPr lang="en-US" sz="2500" dirty="0">
                <a:solidFill>
                  <a:prstClr val="black"/>
                </a:solidFill>
                <a:latin typeface="Arial headings"/>
              </a:rPr>
              <a:t>(Physician)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35765" y="320323"/>
            <a:ext cx="4445785" cy="732971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700" dirty="0" smtClean="0">
                <a:solidFill>
                  <a:srgbClr val="0000FF"/>
                </a:solidFill>
              </a:rPr>
              <a:t>Disclosure of risk</a:t>
            </a:r>
          </a:p>
          <a:p>
            <a:pPr algn="ctr"/>
            <a:r>
              <a:rPr lang="en-US" sz="2500" b="0" dirty="0" smtClean="0">
                <a:solidFill>
                  <a:schemeClr val="tx1"/>
                </a:solidFill>
              </a:rPr>
              <a:t>(Genetic Counselor)</a:t>
            </a:r>
            <a:endParaRPr lang="en-US" sz="2500" b="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97521" y="6651906"/>
            <a:ext cx="1346479" cy="191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6" b="3846"/>
          <a:stretch/>
        </p:blipFill>
        <p:spPr bwMode="auto">
          <a:xfrm>
            <a:off x="7143000" y="62592"/>
            <a:ext cx="1962447" cy="47625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673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ounded Rectangle 73"/>
          <p:cNvSpPr/>
          <p:nvPr/>
        </p:nvSpPr>
        <p:spPr>
          <a:xfrm>
            <a:off x="549275" y="1161143"/>
            <a:ext cx="1866900" cy="4324350"/>
          </a:xfrm>
          <a:prstGeom prst="roundRect">
            <a:avLst>
              <a:gd name="adj" fmla="val 8192"/>
            </a:avLst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346675" y="1306692"/>
            <a:ext cx="801823" cy="5632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700" b="1" dirty="0" smtClean="0">
                <a:solidFill>
                  <a:srgbClr val="0000FF"/>
                </a:solidFill>
              </a:rPr>
              <a:t>Blood</a:t>
            </a:r>
          </a:p>
          <a:p>
            <a:pPr>
              <a:lnSpc>
                <a:spcPct val="90000"/>
              </a:lnSpc>
            </a:pPr>
            <a:r>
              <a:rPr lang="en-US" sz="1700" b="1" dirty="0" smtClean="0">
                <a:solidFill>
                  <a:srgbClr val="0000FF"/>
                </a:solidFill>
              </a:rPr>
              <a:t>draw</a:t>
            </a:r>
            <a:endParaRPr lang="en-US" sz="1700" b="1" dirty="0">
              <a:solidFill>
                <a:srgbClr val="0000FF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015995" y="5079132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 smtClean="0">
                <a:solidFill>
                  <a:srgbClr val="0000FF"/>
                </a:solidFill>
              </a:rPr>
              <a:t>Visit 1</a:t>
            </a:r>
            <a:endParaRPr lang="en-US" sz="2000" b="1" dirty="0">
              <a:solidFill>
                <a:srgbClr val="0000FF"/>
              </a:solidFill>
            </a:endParaRPr>
          </a:p>
        </p:txBody>
      </p:sp>
      <p:pic>
        <p:nvPicPr>
          <p:cNvPr id="85" name="Picture 2" descr="C:\Users\kmk02\AppData\Local\Microsoft\Windows\Temporary Internet Files\Content.IE5\02NQ2C8E\blood-clipart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11" y="1286081"/>
            <a:ext cx="522922" cy="57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Rounded Rectangle 86"/>
          <p:cNvSpPr/>
          <p:nvPr/>
        </p:nvSpPr>
        <p:spPr>
          <a:xfrm>
            <a:off x="2639822" y="1146629"/>
            <a:ext cx="1866900" cy="4324350"/>
          </a:xfrm>
          <a:prstGeom prst="roundRect">
            <a:avLst>
              <a:gd name="adj" fmla="val 8192"/>
            </a:avLst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101592" y="5079132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 smtClean="0">
                <a:solidFill>
                  <a:srgbClr val="0000FF"/>
                </a:solidFill>
              </a:rPr>
              <a:t>Visit 2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359844" y="2845899"/>
            <a:ext cx="1063112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 smtClean="0">
                <a:solidFill>
                  <a:srgbClr val="0000FF"/>
                </a:solidFill>
              </a:rPr>
              <a:t>Meet with</a:t>
            </a:r>
            <a:br>
              <a:rPr lang="en-US" sz="1600" dirty="0" smtClean="0">
                <a:solidFill>
                  <a:srgbClr val="0000FF"/>
                </a:solidFill>
              </a:rPr>
            </a:br>
            <a:r>
              <a:rPr lang="en-US" sz="1600" dirty="0" smtClean="0">
                <a:solidFill>
                  <a:srgbClr val="0000FF"/>
                </a:solidFill>
              </a:rPr>
              <a:t>genetic</a:t>
            </a:r>
            <a:br>
              <a:rPr lang="en-US" sz="1600" dirty="0" smtClean="0">
                <a:solidFill>
                  <a:srgbClr val="0000FF"/>
                </a:solidFill>
              </a:rPr>
            </a:br>
            <a:r>
              <a:rPr lang="en-US" sz="1600" dirty="0" smtClean="0">
                <a:solidFill>
                  <a:srgbClr val="0000FF"/>
                </a:solidFill>
              </a:rPr>
              <a:t>counselor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359844" y="3880499"/>
            <a:ext cx="1063112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 smtClean="0">
                <a:solidFill>
                  <a:srgbClr val="0000FF"/>
                </a:solidFill>
              </a:rPr>
              <a:t>Meet with</a:t>
            </a:r>
            <a:br>
              <a:rPr lang="en-US" sz="1600" dirty="0" smtClean="0">
                <a:solidFill>
                  <a:srgbClr val="0000FF"/>
                </a:solidFill>
              </a:rPr>
            </a:br>
            <a:r>
              <a:rPr lang="en-US" sz="1600" dirty="0" smtClean="0">
                <a:solidFill>
                  <a:srgbClr val="0000FF"/>
                </a:solidFill>
              </a:rPr>
              <a:t>clinician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4721225" y="1161143"/>
            <a:ext cx="1866900" cy="4324350"/>
          </a:xfrm>
          <a:prstGeom prst="roundRect">
            <a:avLst>
              <a:gd name="adj" fmla="val 8192"/>
            </a:avLst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518625" y="1306692"/>
            <a:ext cx="801823" cy="5632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700" b="1" dirty="0" smtClean="0">
                <a:solidFill>
                  <a:srgbClr val="0000FF"/>
                </a:solidFill>
              </a:rPr>
              <a:t>Blood</a:t>
            </a:r>
          </a:p>
          <a:p>
            <a:pPr>
              <a:lnSpc>
                <a:spcPct val="90000"/>
              </a:lnSpc>
            </a:pPr>
            <a:r>
              <a:rPr lang="en-US" sz="1700" b="1" dirty="0" smtClean="0">
                <a:solidFill>
                  <a:srgbClr val="0000FF"/>
                </a:solidFill>
              </a:rPr>
              <a:t>draw</a:t>
            </a:r>
            <a:endParaRPr lang="en-US" sz="1700" b="1" dirty="0">
              <a:solidFill>
                <a:srgbClr val="0000FF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187945" y="5079132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 smtClean="0">
                <a:solidFill>
                  <a:srgbClr val="0000FF"/>
                </a:solidFill>
              </a:rPr>
              <a:t>Visit 3</a:t>
            </a:r>
            <a:endParaRPr lang="en-US" sz="2000" b="1" dirty="0">
              <a:solidFill>
                <a:srgbClr val="0000FF"/>
              </a:solidFill>
            </a:endParaRPr>
          </a:p>
        </p:txBody>
      </p:sp>
      <p:pic>
        <p:nvPicPr>
          <p:cNvPr id="100" name="Picture 2" descr="C:\Users\kmk02\AppData\Local\Microsoft\Windows\Temporary Internet Files\Content.IE5\02NQ2C8E\blood-clipart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461" y="1286081"/>
            <a:ext cx="522922" cy="57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Rounded Rectangle 102"/>
          <p:cNvSpPr/>
          <p:nvPr/>
        </p:nvSpPr>
        <p:spPr>
          <a:xfrm>
            <a:off x="6769100" y="1161143"/>
            <a:ext cx="1866900" cy="4324350"/>
          </a:xfrm>
          <a:prstGeom prst="roundRect">
            <a:avLst>
              <a:gd name="adj" fmla="val 8192"/>
            </a:avLst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566500" y="1306692"/>
            <a:ext cx="801823" cy="5632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700" b="1" dirty="0" smtClean="0">
                <a:solidFill>
                  <a:srgbClr val="0000FF"/>
                </a:solidFill>
              </a:rPr>
              <a:t>Blood</a:t>
            </a:r>
          </a:p>
          <a:p>
            <a:pPr>
              <a:lnSpc>
                <a:spcPct val="90000"/>
              </a:lnSpc>
            </a:pPr>
            <a:r>
              <a:rPr lang="en-US" sz="1700" b="1" dirty="0" smtClean="0">
                <a:solidFill>
                  <a:srgbClr val="0000FF"/>
                </a:solidFill>
              </a:rPr>
              <a:t>draw</a:t>
            </a:r>
            <a:endParaRPr lang="en-US" sz="1700" b="1" dirty="0">
              <a:solidFill>
                <a:srgbClr val="0000FF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235820" y="5079132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 smtClean="0">
                <a:solidFill>
                  <a:srgbClr val="0000FF"/>
                </a:solidFill>
              </a:rPr>
              <a:t>Visit 4</a:t>
            </a:r>
            <a:endParaRPr lang="en-US" sz="2000" b="1" dirty="0">
              <a:solidFill>
                <a:srgbClr val="0000FF"/>
              </a:solidFill>
            </a:endParaRPr>
          </a:p>
        </p:txBody>
      </p:sp>
      <p:pic>
        <p:nvPicPr>
          <p:cNvPr id="106" name="Picture 2" descr="C:\Users\kmk02\AppData\Local\Microsoft\Windows\Temporary Internet Files\Content.IE5\02NQ2C8E\blood-clipart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336" y="1286081"/>
            <a:ext cx="522922" cy="57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7" name="Group 25"/>
          <p:cNvGrpSpPr>
            <a:grpSpLocks/>
          </p:cNvGrpSpPr>
          <p:nvPr/>
        </p:nvGrpSpPr>
        <p:grpSpPr bwMode="auto">
          <a:xfrm>
            <a:off x="2908545" y="2883214"/>
            <a:ext cx="227102" cy="704712"/>
            <a:chOff x="3926" y="736"/>
            <a:chExt cx="682" cy="2114"/>
          </a:xfrm>
        </p:grpSpPr>
        <p:sp>
          <p:nvSpPr>
            <p:cNvPr id="108" name="Freeform 26"/>
            <p:cNvSpPr>
              <a:spLocks/>
            </p:cNvSpPr>
            <p:nvPr/>
          </p:nvSpPr>
          <p:spPr bwMode="auto">
            <a:xfrm>
              <a:off x="4130" y="736"/>
              <a:ext cx="301" cy="298"/>
            </a:xfrm>
            <a:custGeom>
              <a:avLst/>
              <a:gdLst>
                <a:gd name="T0" fmla="*/ 430 w 860"/>
                <a:gd name="T1" fmla="*/ 0 h 850"/>
                <a:gd name="T2" fmla="*/ 514 w 860"/>
                <a:gd name="T3" fmla="*/ 6 h 850"/>
                <a:gd name="T4" fmla="*/ 597 w 860"/>
                <a:gd name="T5" fmla="*/ 32 h 850"/>
                <a:gd name="T6" fmla="*/ 669 w 860"/>
                <a:gd name="T7" fmla="*/ 73 h 850"/>
                <a:gd name="T8" fmla="*/ 733 w 860"/>
                <a:gd name="T9" fmla="*/ 122 h 850"/>
                <a:gd name="T10" fmla="*/ 786 w 860"/>
                <a:gd name="T11" fmla="*/ 187 h 850"/>
                <a:gd name="T12" fmla="*/ 827 w 860"/>
                <a:gd name="T13" fmla="*/ 260 h 850"/>
                <a:gd name="T14" fmla="*/ 850 w 860"/>
                <a:gd name="T15" fmla="*/ 339 h 850"/>
                <a:gd name="T16" fmla="*/ 860 w 860"/>
                <a:gd name="T17" fmla="*/ 424 h 850"/>
                <a:gd name="T18" fmla="*/ 850 w 860"/>
                <a:gd name="T19" fmla="*/ 510 h 850"/>
                <a:gd name="T20" fmla="*/ 827 w 860"/>
                <a:gd name="T21" fmla="*/ 589 h 850"/>
                <a:gd name="T22" fmla="*/ 786 w 860"/>
                <a:gd name="T23" fmla="*/ 662 h 850"/>
                <a:gd name="T24" fmla="*/ 733 w 860"/>
                <a:gd name="T25" fmla="*/ 725 h 850"/>
                <a:gd name="T26" fmla="*/ 669 w 860"/>
                <a:gd name="T27" fmla="*/ 777 h 850"/>
                <a:gd name="T28" fmla="*/ 597 w 860"/>
                <a:gd name="T29" fmla="*/ 817 h 850"/>
                <a:gd name="T30" fmla="*/ 514 w 860"/>
                <a:gd name="T31" fmla="*/ 842 h 850"/>
                <a:gd name="T32" fmla="*/ 430 w 860"/>
                <a:gd name="T33" fmla="*/ 850 h 850"/>
                <a:gd name="T34" fmla="*/ 343 w 860"/>
                <a:gd name="T35" fmla="*/ 842 h 850"/>
                <a:gd name="T36" fmla="*/ 261 w 860"/>
                <a:gd name="T37" fmla="*/ 817 h 850"/>
                <a:gd name="T38" fmla="*/ 189 w 860"/>
                <a:gd name="T39" fmla="*/ 777 h 850"/>
                <a:gd name="T40" fmla="*/ 127 w 860"/>
                <a:gd name="T41" fmla="*/ 725 h 850"/>
                <a:gd name="T42" fmla="*/ 73 w 860"/>
                <a:gd name="T43" fmla="*/ 662 h 850"/>
                <a:gd name="T44" fmla="*/ 33 w 860"/>
                <a:gd name="T45" fmla="*/ 589 h 850"/>
                <a:gd name="T46" fmla="*/ 7 w 860"/>
                <a:gd name="T47" fmla="*/ 510 h 850"/>
                <a:gd name="T48" fmla="*/ 0 w 860"/>
                <a:gd name="T49" fmla="*/ 424 h 850"/>
                <a:gd name="T50" fmla="*/ 7 w 860"/>
                <a:gd name="T51" fmla="*/ 339 h 850"/>
                <a:gd name="T52" fmla="*/ 33 w 860"/>
                <a:gd name="T53" fmla="*/ 260 h 850"/>
                <a:gd name="T54" fmla="*/ 73 w 860"/>
                <a:gd name="T55" fmla="*/ 187 h 850"/>
                <a:gd name="T56" fmla="*/ 127 w 860"/>
                <a:gd name="T57" fmla="*/ 122 h 850"/>
                <a:gd name="T58" fmla="*/ 189 w 860"/>
                <a:gd name="T59" fmla="*/ 73 h 850"/>
                <a:gd name="T60" fmla="*/ 261 w 860"/>
                <a:gd name="T61" fmla="*/ 32 h 850"/>
                <a:gd name="T62" fmla="*/ 343 w 860"/>
                <a:gd name="T63" fmla="*/ 6 h 850"/>
                <a:gd name="T64" fmla="*/ 430 w 860"/>
                <a:gd name="T65" fmla="*/ 0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0" h="850">
                  <a:moveTo>
                    <a:pt x="430" y="0"/>
                  </a:moveTo>
                  <a:lnTo>
                    <a:pt x="514" y="6"/>
                  </a:lnTo>
                  <a:lnTo>
                    <a:pt x="597" y="32"/>
                  </a:lnTo>
                  <a:lnTo>
                    <a:pt x="669" y="73"/>
                  </a:lnTo>
                  <a:lnTo>
                    <a:pt x="733" y="122"/>
                  </a:lnTo>
                  <a:lnTo>
                    <a:pt x="786" y="187"/>
                  </a:lnTo>
                  <a:lnTo>
                    <a:pt x="827" y="260"/>
                  </a:lnTo>
                  <a:lnTo>
                    <a:pt x="850" y="339"/>
                  </a:lnTo>
                  <a:lnTo>
                    <a:pt x="860" y="424"/>
                  </a:lnTo>
                  <a:lnTo>
                    <a:pt x="850" y="510"/>
                  </a:lnTo>
                  <a:lnTo>
                    <a:pt x="827" y="589"/>
                  </a:lnTo>
                  <a:lnTo>
                    <a:pt x="786" y="662"/>
                  </a:lnTo>
                  <a:lnTo>
                    <a:pt x="733" y="725"/>
                  </a:lnTo>
                  <a:lnTo>
                    <a:pt x="669" y="777"/>
                  </a:lnTo>
                  <a:lnTo>
                    <a:pt x="597" y="817"/>
                  </a:lnTo>
                  <a:lnTo>
                    <a:pt x="514" y="842"/>
                  </a:lnTo>
                  <a:lnTo>
                    <a:pt x="430" y="850"/>
                  </a:lnTo>
                  <a:lnTo>
                    <a:pt x="343" y="842"/>
                  </a:lnTo>
                  <a:lnTo>
                    <a:pt x="261" y="817"/>
                  </a:lnTo>
                  <a:lnTo>
                    <a:pt x="189" y="777"/>
                  </a:lnTo>
                  <a:lnTo>
                    <a:pt x="127" y="725"/>
                  </a:lnTo>
                  <a:lnTo>
                    <a:pt x="73" y="662"/>
                  </a:lnTo>
                  <a:lnTo>
                    <a:pt x="33" y="589"/>
                  </a:lnTo>
                  <a:lnTo>
                    <a:pt x="7" y="510"/>
                  </a:lnTo>
                  <a:lnTo>
                    <a:pt x="0" y="424"/>
                  </a:lnTo>
                  <a:lnTo>
                    <a:pt x="7" y="339"/>
                  </a:lnTo>
                  <a:lnTo>
                    <a:pt x="33" y="260"/>
                  </a:lnTo>
                  <a:lnTo>
                    <a:pt x="73" y="187"/>
                  </a:lnTo>
                  <a:lnTo>
                    <a:pt x="127" y="122"/>
                  </a:lnTo>
                  <a:lnTo>
                    <a:pt x="189" y="73"/>
                  </a:lnTo>
                  <a:lnTo>
                    <a:pt x="261" y="32"/>
                  </a:lnTo>
                  <a:lnTo>
                    <a:pt x="343" y="6"/>
                  </a:lnTo>
                  <a:lnTo>
                    <a:pt x="43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9" name="Freeform 27"/>
            <p:cNvSpPr>
              <a:spLocks/>
            </p:cNvSpPr>
            <p:nvPr/>
          </p:nvSpPr>
          <p:spPr bwMode="auto">
            <a:xfrm>
              <a:off x="3926" y="1063"/>
              <a:ext cx="682" cy="1787"/>
            </a:xfrm>
            <a:custGeom>
              <a:avLst/>
              <a:gdLst>
                <a:gd name="T0" fmla="*/ 556 w 1951"/>
                <a:gd name="T1" fmla="*/ 53 h 5106"/>
                <a:gd name="T2" fmla="*/ 575 w 1951"/>
                <a:gd name="T3" fmla="*/ 154 h 5106"/>
                <a:gd name="T4" fmla="*/ 611 w 1951"/>
                <a:gd name="T5" fmla="*/ 238 h 5106"/>
                <a:gd name="T6" fmla="*/ 660 w 1951"/>
                <a:gd name="T7" fmla="*/ 309 h 5106"/>
                <a:gd name="T8" fmla="*/ 721 w 1951"/>
                <a:gd name="T9" fmla="*/ 367 h 5106"/>
                <a:gd name="T10" fmla="*/ 792 w 1951"/>
                <a:gd name="T11" fmla="*/ 412 h 5106"/>
                <a:gd name="T12" fmla="*/ 867 w 1951"/>
                <a:gd name="T13" fmla="*/ 444 h 5106"/>
                <a:gd name="T14" fmla="*/ 948 w 1951"/>
                <a:gd name="T15" fmla="*/ 460 h 5106"/>
                <a:gd name="T16" fmla="*/ 1030 w 1951"/>
                <a:gd name="T17" fmla="*/ 462 h 5106"/>
                <a:gd name="T18" fmla="*/ 1110 w 1951"/>
                <a:gd name="T19" fmla="*/ 449 h 5106"/>
                <a:gd name="T20" fmla="*/ 1186 w 1951"/>
                <a:gd name="T21" fmla="*/ 423 h 5106"/>
                <a:gd name="T22" fmla="*/ 1257 w 1951"/>
                <a:gd name="T23" fmla="*/ 385 h 5106"/>
                <a:gd name="T24" fmla="*/ 1318 w 1951"/>
                <a:gd name="T25" fmla="*/ 329 h 5106"/>
                <a:gd name="T26" fmla="*/ 1366 w 1951"/>
                <a:gd name="T27" fmla="*/ 261 h 5106"/>
                <a:gd name="T28" fmla="*/ 1403 w 1951"/>
                <a:gd name="T29" fmla="*/ 177 h 5106"/>
                <a:gd name="T30" fmla="*/ 1420 w 1951"/>
                <a:gd name="T31" fmla="*/ 80 h 5106"/>
                <a:gd name="T32" fmla="*/ 1609 w 1951"/>
                <a:gd name="T33" fmla="*/ 26 h 5106"/>
                <a:gd name="T34" fmla="*/ 1691 w 1951"/>
                <a:gd name="T35" fmla="*/ 34 h 5106"/>
                <a:gd name="T36" fmla="*/ 1763 w 1951"/>
                <a:gd name="T37" fmla="*/ 53 h 5106"/>
                <a:gd name="T38" fmla="*/ 1822 w 1951"/>
                <a:gd name="T39" fmla="*/ 87 h 5106"/>
                <a:gd name="T40" fmla="*/ 1868 w 1951"/>
                <a:gd name="T41" fmla="*/ 133 h 5106"/>
                <a:gd name="T42" fmla="*/ 1905 w 1951"/>
                <a:gd name="T43" fmla="*/ 191 h 5106"/>
                <a:gd name="T44" fmla="*/ 1931 w 1951"/>
                <a:gd name="T45" fmla="*/ 256 h 5106"/>
                <a:gd name="T46" fmla="*/ 1945 w 1951"/>
                <a:gd name="T47" fmla="*/ 331 h 5106"/>
                <a:gd name="T48" fmla="*/ 1951 w 1951"/>
                <a:gd name="T49" fmla="*/ 416 h 5106"/>
                <a:gd name="T50" fmla="*/ 1661 w 1951"/>
                <a:gd name="T51" fmla="*/ 1925 h 5106"/>
                <a:gd name="T52" fmla="*/ 1661 w 1951"/>
                <a:gd name="T53" fmla="*/ 752 h 5106"/>
                <a:gd name="T54" fmla="*/ 1660 w 1951"/>
                <a:gd name="T55" fmla="*/ 830 h 5106"/>
                <a:gd name="T56" fmla="*/ 1650 w 1951"/>
                <a:gd name="T57" fmla="*/ 906 h 5106"/>
                <a:gd name="T58" fmla="*/ 1631 w 1951"/>
                <a:gd name="T59" fmla="*/ 977 h 5106"/>
                <a:gd name="T60" fmla="*/ 1608 w 1951"/>
                <a:gd name="T61" fmla="*/ 1042 h 5106"/>
                <a:gd name="T62" fmla="*/ 1577 w 1951"/>
                <a:gd name="T63" fmla="*/ 1095 h 5106"/>
                <a:gd name="T64" fmla="*/ 1537 w 1951"/>
                <a:gd name="T65" fmla="*/ 1135 h 5106"/>
                <a:gd name="T66" fmla="*/ 1490 w 1951"/>
                <a:gd name="T67" fmla="*/ 1156 h 5106"/>
                <a:gd name="T68" fmla="*/ 1464 w 1951"/>
                <a:gd name="T69" fmla="*/ 1159 h 5106"/>
                <a:gd name="T70" fmla="*/ 1951 w 1951"/>
                <a:gd name="T71" fmla="*/ 4219 h 5106"/>
                <a:gd name="T72" fmla="*/ 1212 w 1951"/>
                <a:gd name="T73" fmla="*/ 5106 h 5106"/>
                <a:gd name="T74" fmla="*/ 501 w 1951"/>
                <a:gd name="T75" fmla="*/ 4219 h 5106"/>
                <a:gd name="T76" fmla="*/ 501 w 1951"/>
                <a:gd name="T77" fmla="*/ 1642 h 5106"/>
                <a:gd name="T78" fmla="*/ 480 w 1951"/>
                <a:gd name="T79" fmla="*/ 1144 h 5106"/>
                <a:gd name="T80" fmla="*/ 442 w 1951"/>
                <a:gd name="T81" fmla="*/ 1128 h 5106"/>
                <a:gd name="T82" fmla="*/ 405 w 1951"/>
                <a:gd name="T83" fmla="*/ 1098 h 5106"/>
                <a:gd name="T84" fmla="*/ 372 w 1951"/>
                <a:gd name="T85" fmla="*/ 1052 h 5106"/>
                <a:gd name="T86" fmla="*/ 343 w 1951"/>
                <a:gd name="T87" fmla="*/ 994 h 5106"/>
                <a:gd name="T88" fmla="*/ 318 w 1951"/>
                <a:gd name="T89" fmla="*/ 925 h 5106"/>
                <a:gd name="T90" fmla="*/ 299 w 1951"/>
                <a:gd name="T91" fmla="*/ 846 h 5106"/>
                <a:gd name="T92" fmla="*/ 292 w 1951"/>
                <a:gd name="T93" fmla="*/ 762 h 5106"/>
                <a:gd name="T94" fmla="*/ 291 w 1951"/>
                <a:gd name="T95" fmla="*/ 1925 h 5106"/>
                <a:gd name="T96" fmla="*/ 0 w 1951"/>
                <a:gd name="T97" fmla="*/ 365 h 5106"/>
                <a:gd name="T98" fmla="*/ 22 w 1951"/>
                <a:gd name="T99" fmla="*/ 280 h 5106"/>
                <a:gd name="T100" fmla="*/ 53 w 1951"/>
                <a:gd name="T101" fmla="*/ 207 h 5106"/>
                <a:gd name="T102" fmla="*/ 91 w 1951"/>
                <a:gd name="T103" fmla="*/ 146 h 5106"/>
                <a:gd name="T104" fmla="*/ 136 w 1951"/>
                <a:gd name="T105" fmla="*/ 94 h 5106"/>
                <a:gd name="T106" fmla="*/ 184 w 1951"/>
                <a:gd name="T107" fmla="*/ 52 h 5106"/>
                <a:gd name="T108" fmla="*/ 234 w 1951"/>
                <a:gd name="T109" fmla="*/ 22 h 5106"/>
                <a:gd name="T110" fmla="*/ 283 w 1951"/>
                <a:gd name="T111" fmla="*/ 6 h 5106"/>
                <a:gd name="T112" fmla="*/ 329 w 1951"/>
                <a:gd name="T113" fmla="*/ 0 h 5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51" h="5106">
                  <a:moveTo>
                    <a:pt x="555" y="0"/>
                  </a:moveTo>
                  <a:lnTo>
                    <a:pt x="556" y="53"/>
                  </a:lnTo>
                  <a:lnTo>
                    <a:pt x="563" y="106"/>
                  </a:lnTo>
                  <a:lnTo>
                    <a:pt x="575" y="154"/>
                  </a:lnTo>
                  <a:lnTo>
                    <a:pt x="592" y="196"/>
                  </a:lnTo>
                  <a:lnTo>
                    <a:pt x="611" y="238"/>
                  </a:lnTo>
                  <a:lnTo>
                    <a:pt x="634" y="275"/>
                  </a:lnTo>
                  <a:lnTo>
                    <a:pt x="660" y="309"/>
                  </a:lnTo>
                  <a:lnTo>
                    <a:pt x="690" y="340"/>
                  </a:lnTo>
                  <a:lnTo>
                    <a:pt x="721" y="367"/>
                  </a:lnTo>
                  <a:lnTo>
                    <a:pt x="756" y="392"/>
                  </a:lnTo>
                  <a:lnTo>
                    <a:pt x="792" y="412"/>
                  </a:lnTo>
                  <a:lnTo>
                    <a:pt x="828" y="429"/>
                  </a:lnTo>
                  <a:lnTo>
                    <a:pt x="867" y="444"/>
                  </a:lnTo>
                  <a:lnTo>
                    <a:pt x="907" y="453"/>
                  </a:lnTo>
                  <a:lnTo>
                    <a:pt x="948" y="460"/>
                  </a:lnTo>
                  <a:lnTo>
                    <a:pt x="989" y="462"/>
                  </a:lnTo>
                  <a:lnTo>
                    <a:pt x="1030" y="462"/>
                  </a:lnTo>
                  <a:lnTo>
                    <a:pt x="1069" y="457"/>
                  </a:lnTo>
                  <a:lnTo>
                    <a:pt x="1110" y="449"/>
                  </a:lnTo>
                  <a:lnTo>
                    <a:pt x="1150" y="438"/>
                  </a:lnTo>
                  <a:lnTo>
                    <a:pt x="1186" y="423"/>
                  </a:lnTo>
                  <a:lnTo>
                    <a:pt x="1222" y="404"/>
                  </a:lnTo>
                  <a:lnTo>
                    <a:pt x="1257" y="385"/>
                  </a:lnTo>
                  <a:lnTo>
                    <a:pt x="1288" y="359"/>
                  </a:lnTo>
                  <a:lnTo>
                    <a:pt x="1318" y="329"/>
                  </a:lnTo>
                  <a:lnTo>
                    <a:pt x="1344" y="298"/>
                  </a:lnTo>
                  <a:lnTo>
                    <a:pt x="1366" y="261"/>
                  </a:lnTo>
                  <a:lnTo>
                    <a:pt x="1386" y="220"/>
                  </a:lnTo>
                  <a:lnTo>
                    <a:pt x="1403" y="177"/>
                  </a:lnTo>
                  <a:lnTo>
                    <a:pt x="1414" y="132"/>
                  </a:lnTo>
                  <a:lnTo>
                    <a:pt x="1420" y="80"/>
                  </a:lnTo>
                  <a:lnTo>
                    <a:pt x="1424" y="26"/>
                  </a:lnTo>
                  <a:lnTo>
                    <a:pt x="1609" y="26"/>
                  </a:lnTo>
                  <a:lnTo>
                    <a:pt x="1652" y="26"/>
                  </a:lnTo>
                  <a:lnTo>
                    <a:pt x="1691" y="34"/>
                  </a:lnTo>
                  <a:lnTo>
                    <a:pt x="1728" y="41"/>
                  </a:lnTo>
                  <a:lnTo>
                    <a:pt x="1763" y="53"/>
                  </a:lnTo>
                  <a:lnTo>
                    <a:pt x="1792" y="68"/>
                  </a:lnTo>
                  <a:lnTo>
                    <a:pt x="1822" y="87"/>
                  </a:lnTo>
                  <a:lnTo>
                    <a:pt x="1846" y="107"/>
                  </a:lnTo>
                  <a:lnTo>
                    <a:pt x="1868" y="133"/>
                  </a:lnTo>
                  <a:lnTo>
                    <a:pt x="1888" y="161"/>
                  </a:lnTo>
                  <a:lnTo>
                    <a:pt x="1905" y="191"/>
                  </a:lnTo>
                  <a:lnTo>
                    <a:pt x="1920" y="222"/>
                  </a:lnTo>
                  <a:lnTo>
                    <a:pt x="1931" y="256"/>
                  </a:lnTo>
                  <a:lnTo>
                    <a:pt x="1940" y="292"/>
                  </a:lnTo>
                  <a:lnTo>
                    <a:pt x="1945" y="331"/>
                  </a:lnTo>
                  <a:lnTo>
                    <a:pt x="1951" y="373"/>
                  </a:lnTo>
                  <a:lnTo>
                    <a:pt x="1951" y="416"/>
                  </a:lnTo>
                  <a:lnTo>
                    <a:pt x="1951" y="1925"/>
                  </a:lnTo>
                  <a:lnTo>
                    <a:pt x="1661" y="1925"/>
                  </a:lnTo>
                  <a:lnTo>
                    <a:pt x="1661" y="715"/>
                  </a:lnTo>
                  <a:lnTo>
                    <a:pt x="1661" y="752"/>
                  </a:lnTo>
                  <a:lnTo>
                    <a:pt x="1661" y="791"/>
                  </a:lnTo>
                  <a:lnTo>
                    <a:pt x="1660" y="830"/>
                  </a:lnTo>
                  <a:lnTo>
                    <a:pt x="1656" y="867"/>
                  </a:lnTo>
                  <a:lnTo>
                    <a:pt x="1650" y="906"/>
                  </a:lnTo>
                  <a:lnTo>
                    <a:pt x="1642" y="943"/>
                  </a:lnTo>
                  <a:lnTo>
                    <a:pt x="1631" y="977"/>
                  </a:lnTo>
                  <a:lnTo>
                    <a:pt x="1623" y="1011"/>
                  </a:lnTo>
                  <a:lnTo>
                    <a:pt x="1608" y="1042"/>
                  </a:lnTo>
                  <a:lnTo>
                    <a:pt x="1593" y="1069"/>
                  </a:lnTo>
                  <a:lnTo>
                    <a:pt x="1577" y="1095"/>
                  </a:lnTo>
                  <a:lnTo>
                    <a:pt x="1556" y="1116"/>
                  </a:lnTo>
                  <a:lnTo>
                    <a:pt x="1537" y="1135"/>
                  </a:lnTo>
                  <a:lnTo>
                    <a:pt x="1513" y="1147"/>
                  </a:lnTo>
                  <a:lnTo>
                    <a:pt x="1490" y="1156"/>
                  </a:lnTo>
                  <a:lnTo>
                    <a:pt x="1476" y="1159"/>
                  </a:lnTo>
                  <a:lnTo>
                    <a:pt x="1464" y="1159"/>
                  </a:lnTo>
                  <a:lnTo>
                    <a:pt x="1464" y="1656"/>
                  </a:lnTo>
                  <a:lnTo>
                    <a:pt x="1951" y="4219"/>
                  </a:lnTo>
                  <a:lnTo>
                    <a:pt x="1438" y="4219"/>
                  </a:lnTo>
                  <a:lnTo>
                    <a:pt x="1212" y="5106"/>
                  </a:lnTo>
                  <a:lnTo>
                    <a:pt x="740" y="5106"/>
                  </a:lnTo>
                  <a:lnTo>
                    <a:pt x="501" y="4219"/>
                  </a:lnTo>
                  <a:lnTo>
                    <a:pt x="26" y="4219"/>
                  </a:lnTo>
                  <a:lnTo>
                    <a:pt x="501" y="1642"/>
                  </a:lnTo>
                  <a:lnTo>
                    <a:pt x="501" y="1146"/>
                  </a:lnTo>
                  <a:lnTo>
                    <a:pt x="480" y="1144"/>
                  </a:lnTo>
                  <a:lnTo>
                    <a:pt x="462" y="1139"/>
                  </a:lnTo>
                  <a:lnTo>
                    <a:pt x="442" y="1128"/>
                  </a:lnTo>
                  <a:lnTo>
                    <a:pt x="423" y="1113"/>
                  </a:lnTo>
                  <a:lnTo>
                    <a:pt x="405" y="1098"/>
                  </a:lnTo>
                  <a:lnTo>
                    <a:pt x="389" y="1075"/>
                  </a:lnTo>
                  <a:lnTo>
                    <a:pt x="372" y="1052"/>
                  </a:lnTo>
                  <a:lnTo>
                    <a:pt x="355" y="1023"/>
                  </a:lnTo>
                  <a:lnTo>
                    <a:pt x="343" y="994"/>
                  </a:lnTo>
                  <a:lnTo>
                    <a:pt x="329" y="961"/>
                  </a:lnTo>
                  <a:lnTo>
                    <a:pt x="318" y="925"/>
                  </a:lnTo>
                  <a:lnTo>
                    <a:pt x="309" y="887"/>
                  </a:lnTo>
                  <a:lnTo>
                    <a:pt x="299" y="846"/>
                  </a:lnTo>
                  <a:lnTo>
                    <a:pt x="296" y="805"/>
                  </a:lnTo>
                  <a:lnTo>
                    <a:pt x="292" y="762"/>
                  </a:lnTo>
                  <a:lnTo>
                    <a:pt x="291" y="715"/>
                  </a:lnTo>
                  <a:lnTo>
                    <a:pt x="291" y="1925"/>
                  </a:lnTo>
                  <a:lnTo>
                    <a:pt x="0" y="1925"/>
                  </a:lnTo>
                  <a:lnTo>
                    <a:pt x="0" y="365"/>
                  </a:lnTo>
                  <a:lnTo>
                    <a:pt x="10" y="321"/>
                  </a:lnTo>
                  <a:lnTo>
                    <a:pt x="22" y="280"/>
                  </a:lnTo>
                  <a:lnTo>
                    <a:pt x="35" y="242"/>
                  </a:lnTo>
                  <a:lnTo>
                    <a:pt x="53" y="207"/>
                  </a:lnTo>
                  <a:lnTo>
                    <a:pt x="69" y="176"/>
                  </a:lnTo>
                  <a:lnTo>
                    <a:pt x="91" y="146"/>
                  </a:lnTo>
                  <a:lnTo>
                    <a:pt x="112" y="118"/>
                  </a:lnTo>
                  <a:lnTo>
                    <a:pt x="136" y="94"/>
                  </a:lnTo>
                  <a:lnTo>
                    <a:pt x="159" y="72"/>
                  </a:lnTo>
                  <a:lnTo>
                    <a:pt x="184" y="52"/>
                  </a:lnTo>
                  <a:lnTo>
                    <a:pt x="209" y="35"/>
                  </a:lnTo>
                  <a:lnTo>
                    <a:pt x="234" y="22"/>
                  </a:lnTo>
                  <a:lnTo>
                    <a:pt x="260" y="14"/>
                  </a:lnTo>
                  <a:lnTo>
                    <a:pt x="283" y="6"/>
                  </a:lnTo>
                  <a:lnTo>
                    <a:pt x="307" y="0"/>
                  </a:lnTo>
                  <a:lnTo>
                    <a:pt x="329" y="0"/>
                  </a:lnTo>
                  <a:lnTo>
                    <a:pt x="55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0" name="Freeform 28"/>
            <p:cNvSpPr>
              <a:spLocks/>
            </p:cNvSpPr>
            <p:nvPr/>
          </p:nvSpPr>
          <p:spPr bwMode="auto">
            <a:xfrm>
              <a:off x="4480" y="1737"/>
              <a:ext cx="128" cy="236"/>
            </a:xfrm>
            <a:custGeom>
              <a:avLst/>
              <a:gdLst>
                <a:gd name="T0" fmla="*/ 367 w 367"/>
                <a:gd name="T1" fmla="*/ 0 h 675"/>
                <a:gd name="T2" fmla="*/ 77 w 367"/>
                <a:gd name="T3" fmla="*/ 0 h 675"/>
                <a:gd name="T4" fmla="*/ 0 w 367"/>
                <a:gd name="T5" fmla="*/ 373 h 675"/>
                <a:gd name="T6" fmla="*/ 58 w 367"/>
                <a:gd name="T7" fmla="*/ 675 h 675"/>
                <a:gd name="T8" fmla="*/ 103 w 367"/>
                <a:gd name="T9" fmla="*/ 637 h 675"/>
                <a:gd name="T10" fmla="*/ 153 w 367"/>
                <a:gd name="T11" fmla="*/ 582 h 675"/>
                <a:gd name="T12" fmla="*/ 202 w 367"/>
                <a:gd name="T13" fmla="*/ 506 h 675"/>
                <a:gd name="T14" fmla="*/ 253 w 367"/>
                <a:gd name="T15" fmla="*/ 419 h 675"/>
                <a:gd name="T16" fmla="*/ 297 w 367"/>
                <a:gd name="T17" fmla="*/ 320 h 675"/>
                <a:gd name="T18" fmla="*/ 333 w 367"/>
                <a:gd name="T19" fmla="*/ 216 h 675"/>
                <a:gd name="T20" fmla="*/ 356 w 367"/>
                <a:gd name="T21" fmla="*/ 110 h 675"/>
                <a:gd name="T22" fmla="*/ 367 w 367"/>
                <a:gd name="T23" fmla="*/ 0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7" h="675">
                  <a:moveTo>
                    <a:pt x="367" y="0"/>
                  </a:moveTo>
                  <a:lnTo>
                    <a:pt x="77" y="0"/>
                  </a:lnTo>
                  <a:lnTo>
                    <a:pt x="0" y="373"/>
                  </a:lnTo>
                  <a:lnTo>
                    <a:pt x="58" y="675"/>
                  </a:lnTo>
                  <a:lnTo>
                    <a:pt x="103" y="637"/>
                  </a:lnTo>
                  <a:lnTo>
                    <a:pt x="153" y="582"/>
                  </a:lnTo>
                  <a:lnTo>
                    <a:pt x="202" y="506"/>
                  </a:lnTo>
                  <a:lnTo>
                    <a:pt x="253" y="419"/>
                  </a:lnTo>
                  <a:lnTo>
                    <a:pt x="297" y="320"/>
                  </a:lnTo>
                  <a:lnTo>
                    <a:pt x="333" y="216"/>
                  </a:lnTo>
                  <a:lnTo>
                    <a:pt x="356" y="110"/>
                  </a:lnTo>
                  <a:lnTo>
                    <a:pt x="367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1" name="Freeform 29"/>
            <p:cNvSpPr>
              <a:spLocks/>
            </p:cNvSpPr>
            <p:nvPr/>
          </p:nvSpPr>
          <p:spPr bwMode="auto">
            <a:xfrm>
              <a:off x="3926" y="1737"/>
              <a:ext cx="129" cy="235"/>
            </a:xfrm>
            <a:custGeom>
              <a:avLst/>
              <a:gdLst>
                <a:gd name="T0" fmla="*/ 0 w 369"/>
                <a:gd name="T1" fmla="*/ 0 h 668"/>
                <a:gd name="T2" fmla="*/ 291 w 369"/>
                <a:gd name="T3" fmla="*/ 0 h 668"/>
                <a:gd name="T4" fmla="*/ 369 w 369"/>
                <a:gd name="T5" fmla="*/ 367 h 668"/>
                <a:gd name="T6" fmla="*/ 309 w 369"/>
                <a:gd name="T7" fmla="*/ 668 h 668"/>
                <a:gd name="T8" fmla="*/ 263 w 369"/>
                <a:gd name="T9" fmla="*/ 634 h 668"/>
                <a:gd name="T10" fmla="*/ 215 w 369"/>
                <a:gd name="T11" fmla="*/ 577 h 668"/>
                <a:gd name="T12" fmla="*/ 165 w 369"/>
                <a:gd name="T13" fmla="*/ 502 h 668"/>
                <a:gd name="T14" fmla="*/ 115 w 369"/>
                <a:gd name="T15" fmla="*/ 414 h 668"/>
                <a:gd name="T16" fmla="*/ 71 w 369"/>
                <a:gd name="T17" fmla="*/ 316 h 668"/>
                <a:gd name="T18" fmla="*/ 35 w 369"/>
                <a:gd name="T19" fmla="*/ 212 h 668"/>
                <a:gd name="T20" fmla="*/ 10 w 369"/>
                <a:gd name="T21" fmla="*/ 105 h 668"/>
                <a:gd name="T22" fmla="*/ 0 w 369"/>
                <a:gd name="T23" fmla="*/ 2 h 668"/>
                <a:gd name="T24" fmla="*/ 0 w 369"/>
                <a:gd name="T25" fmla="*/ 0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9" h="668">
                  <a:moveTo>
                    <a:pt x="0" y="0"/>
                  </a:moveTo>
                  <a:lnTo>
                    <a:pt x="291" y="0"/>
                  </a:lnTo>
                  <a:lnTo>
                    <a:pt x="369" y="367"/>
                  </a:lnTo>
                  <a:lnTo>
                    <a:pt x="309" y="668"/>
                  </a:lnTo>
                  <a:lnTo>
                    <a:pt x="263" y="634"/>
                  </a:lnTo>
                  <a:lnTo>
                    <a:pt x="215" y="577"/>
                  </a:lnTo>
                  <a:lnTo>
                    <a:pt x="165" y="502"/>
                  </a:lnTo>
                  <a:lnTo>
                    <a:pt x="115" y="414"/>
                  </a:lnTo>
                  <a:lnTo>
                    <a:pt x="71" y="316"/>
                  </a:lnTo>
                  <a:lnTo>
                    <a:pt x="35" y="212"/>
                  </a:lnTo>
                  <a:lnTo>
                    <a:pt x="10" y="105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12" name="Group 30"/>
          <p:cNvGrpSpPr>
            <a:grpSpLocks/>
          </p:cNvGrpSpPr>
          <p:nvPr/>
        </p:nvGrpSpPr>
        <p:grpSpPr bwMode="auto">
          <a:xfrm>
            <a:off x="2916378" y="3787600"/>
            <a:ext cx="274416" cy="756065"/>
            <a:chOff x="576" y="582"/>
            <a:chExt cx="823" cy="2268"/>
          </a:xfrm>
        </p:grpSpPr>
        <p:sp>
          <p:nvSpPr>
            <p:cNvPr id="113" name="Freeform 31"/>
            <p:cNvSpPr>
              <a:spLocks/>
            </p:cNvSpPr>
            <p:nvPr/>
          </p:nvSpPr>
          <p:spPr bwMode="auto">
            <a:xfrm>
              <a:off x="814" y="582"/>
              <a:ext cx="327" cy="326"/>
            </a:xfrm>
            <a:custGeom>
              <a:avLst/>
              <a:gdLst>
                <a:gd name="T0" fmla="*/ 470 w 937"/>
                <a:gd name="T1" fmla="*/ 0 h 929"/>
                <a:gd name="T2" fmla="*/ 562 w 937"/>
                <a:gd name="T3" fmla="*/ 9 h 929"/>
                <a:gd name="T4" fmla="*/ 651 w 937"/>
                <a:gd name="T5" fmla="*/ 35 h 929"/>
                <a:gd name="T6" fmla="*/ 731 w 937"/>
                <a:gd name="T7" fmla="*/ 80 h 929"/>
                <a:gd name="T8" fmla="*/ 800 w 937"/>
                <a:gd name="T9" fmla="*/ 135 h 929"/>
                <a:gd name="T10" fmla="*/ 857 w 937"/>
                <a:gd name="T11" fmla="*/ 204 h 929"/>
                <a:gd name="T12" fmla="*/ 902 w 937"/>
                <a:gd name="T13" fmla="*/ 284 h 929"/>
                <a:gd name="T14" fmla="*/ 928 w 937"/>
                <a:gd name="T15" fmla="*/ 371 h 929"/>
                <a:gd name="T16" fmla="*/ 937 w 937"/>
                <a:gd name="T17" fmla="*/ 465 h 929"/>
                <a:gd name="T18" fmla="*/ 928 w 937"/>
                <a:gd name="T19" fmla="*/ 558 h 929"/>
                <a:gd name="T20" fmla="*/ 902 w 937"/>
                <a:gd name="T21" fmla="*/ 645 h 929"/>
                <a:gd name="T22" fmla="*/ 857 w 937"/>
                <a:gd name="T23" fmla="*/ 725 h 929"/>
                <a:gd name="T24" fmla="*/ 800 w 937"/>
                <a:gd name="T25" fmla="*/ 794 h 929"/>
                <a:gd name="T26" fmla="*/ 731 w 937"/>
                <a:gd name="T27" fmla="*/ 850 h 929"/>
                <a:gd name="T28" fmla="*/ 651 w 937"/>
                <a:gd name="T29" fmla="*/ 892 h 929"/>
                <a:gd name="T30" fmla="*/ 562 w 937"/>
                <a:gd name="T31" fmla="*/ 921 h 929"/>
                <a:gd name="T32" fmla="*/ 470 w 937"/>
                <a:gd name="T33" fmla="*/ 929 h 929"/>
                <a:gd name="T34" fmla="*/ 376 w 937"/>
                <a:gd name="T35" fmla="*/ 921 h 929"/>
                <a:gd name="T36" fmla="*/ 287 w 937"/>
                <a:gd name="T37" fmla="*/ 892 h 929"/>
                <a:gd name="T38" fmla="*/ 207 w 937"/>
                <a:gd name="T39" fmla="*/ 850 h 929"/>
                <a:gd name="T40" fmla="*/ 139 w 937"/>
                <a:gd name="T41" fmla="*/ 794 h 929"/>
                <a:gd name="T42" fmla="*/ 80 w 937"/>
                <a:gd name="T43" fmla="*/ 725 h 929"/>
                <a:gd name="T44" fmla="*/ 38 w 937"/>
                <a:gd name="T45" fmla="*/ 645 h 929"/>
                <a:gd name="T46" fmla="*/ 10 w 937"/>
                <a:gd name="T47" fmla="*/ 558 h 929"/>
                <a:gd name="T48" fmla="*/ 0 w 937"/>
                <a:gd name="T49" fmla="*/ 465 h 929"/>
                <a:gd name="T50" fmla="*/ 10 w 937"/>
                <a:gd name="T51" fmla="*/ 371 h 929"/>
                <a:gd name="T52" fmla="*/ 38 w 937"/>
                <a:gd name="T53" fmla="*/ 284 h 929"/>
                <a:gd name="T54" fmla="*/ 80 w 937"/>
                <a:gd name="T55" fmla="*/ 204 h 929"/>
                <a:gd name="T56" fmla="*/ 139 w 937"/>
                <a:gd name="T57" fmla="*/ 135 h 929"/>
                <a:gd name="T58" fmla="*/ 207 w 937"/>
                <a:gd name="T59" fmla="*/ 80 h 929"/>
                <a:gd name="T60" fmla="*/ 287 w 937"/>
                <a:gd name="T61" fmla="*/ 35 h 929"/>
                <a:gd name="T62" fmla="*/ 376 w 937"/>
                <a:gd name="T63" fmla="*/ 9 h 929"/>
                <a:gd name="T64" fmla="*/ 470 w 937"/>
                <a:gd name="T65" fmla="*/ 0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37" h="929">
                  <a:moveTo>
                    <a:pt x="470" y="0"/>
                  </a:moveTo>
                  <a:lnTo>
                    <a:pt x="562" y="9"/>
                  </a:lnTo>
                  <a:lnTo>
                    <a:pt x="651" y="35"/>
                  </a:lnTo>
                  <a:lnTo>
                    <a:pt x="731" y="80"/>
                  </a:lnTo>
                  <a:lnTo>
                    <a:pt x="800" y="135"/>
                  </a:lnTo>
                  <a:lnTo>
                    <a:pt x="857" y="204"/>
                  </a:lnTo>
                  <a:lnTo>
                    <a:pt x="902" y="284"/>
                  </a:lnTo>
                  <a:lnTo>
                    <a:pt x="928" y="371"/>
                  </a:lnTo>
                  <a:lnTo>
                    <a:pt x="937" y="465"/>
                  </a:lnTo>
                  <a:lnTo>
                    <a:pt x="928" y="558"/>
                  </a:lnTo>
                  <a:lnTo>
                    <a:pt x="902" y="645"/>
                  </a:lnTo>
                  <a:lnTo>
                    <a:pt x="857" y="725"/>
                  </a:lnTo>
                  <a:lnTo>
                    <a:pt x="800" y="794"/>
                  </a:lnTo>
                  <a:lnTo>
                    <a:pt x="731" y="850"/>
                  </a:lnTo>
                  <a:lnTo>
                    <a:pt x="651" y="892"/>
                  </a:lnTo>
                  <a:lnTo>
                    <a:pt x="562" y="921"/>
                  </a:lnTo>
                  <a:lnTo>
                    <a:pt x="470" y="929"/>
                  </a:lnTo>
                  <a:lnTo>
                    <a:pt x="376" y="921"/>
                  </a:lnTo>
                  <a:lnTo>
                    <a:pt x="287" y="892"/>
                  </a:lnTo>
                  <a:lnTo>
                    <a:pt x="207" y="850"/>
                  </a:lnTo>
                  <a:lnTo>
                    <a:pt x="139" y="794"/>
                  </a:lnTo>
                  <a:lnTo>
                    <a:pt x="80" y="725"/>
                  </a:lnTo>
                  <a:lnTo>
                    <a:pt x="38" y="645"/>
                  </a:lnTo>
                  <a:lnTo>
                    <a:pt x="10" y="558"/>
                  </a:lnTo>
                  <a:lnTo>
                    <a:pt x="0" y="465"/>
                  </a:lnTo>
                  <a:lnTo>
                    <a:pt x="10" y="371"/>
                  </a:lnTo>
                  <a:lnTo>
                    <a:pt x="38" y="284"/>
                  </a:lnTo>
                  <a:lnTo>
                    <a:pt x="80" y="204"/>
                  </a:lnTo>
                  <a:lnTo>
                    <a:pt x="139" y="135"/>
                  </a:lnTo>
                  <a:lnTo>
                    <a:pt x="207" y="80"/>
                  </a:lnTo>
                  <a:lnTo>
                    <a:pt x="287" y="35"/>
                  </a:lnTo>
                  <a:lnTo>
                    <a:pt x="376" y="9"/>
                  </a:lnTo>
                  <a:lnTo>
                    <a:pt x="47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4" name="Freeform 32"/>
            <p:cNvSpPr>
              <a:spLocks/>
            </p:cNvSpPr>
            <p:nvPr/>
          </p:nvSpPr>
          <p:spPr bwMode="auto">
            <a:xfrm>
              <a:off x="576" y="974"/>
              <a:ext cx="823" cy="1876"/>
            </a:xfrm>
            <a:custGeom>
              <a:avLst/>
              <a:gdLst>
                <a:gd name="T0" fmla="*/ 1172 w 2348"/>
                <a:gd name="T1" fmla="*/ 0 h 5360"/>
                <a:gd name="T2" fmla="*/ 1345 w 2348"/>
                <a:gd name="T3" fmla="*/ 420 h 5360"/>
                <a:gd name="T4" fmla="*/ 1518 w 2348"/>
                <a:gd name="T5" fmla="*/ 11 h 5360"/>
                <a:gd name="T6" fmla="*/ 1940 w 2348"/>
                <a:gd name="T7" fmla="*/ 11 h 5360"/>
                <a:gd name="T8" fmla="*/ 1991 w 2348"/>
                <a:gd name="T9" fmla="*/ 23 h 5360"/>
                <a:gd name="T10" fmla="*/ 2038 w 2348"/>
                <a:gd name="T11" fmla="*/ 40 h 5360"/>
                <a:gd name="T12" fmla="*/ 2080 w 2348"/>
                <a:gd name="T13" fmla="*/ 61 h 5360"/>
                <a:gd name="T14" fmla="*/ 2118 w 2348"/>
                <a:gd name="T15" fmla="*/ 83 h 5360"/>
                <a:gd name="T16" fmla="*/ 2153 w 2348"/>
                <a:gd name="T17" fmla="*/ 108 h 5360"/>
                <a:gd name="T18" fmla="*/ 2187 w 2348"/>
                <a:gd name="T19" fmla="*/ 136 h 5360"/>
                <a:gd name="T20" fmla="*/ 2214 w 2348"/>
                <a:gd name="T21" fmla="*/ 166 h 5360"/>
                <a:gd name="T22" fmla="*/ 2242 w 2348"/>
                <a:gd name="T23" fmla="*/ 195 h 5360"/>
                <a:gd name="T24" fmla="*/ 2265 w 2348"/>
                <a:gd name="T25" fmla="*/ 224 h 5360"/>
                <a:gd name="T26" fmla="*/ 2283 w 2348"/>
                <a:gd name="T27" fmla="*/ 257 h 5360"/>
                <a:gd name="T28" fmla="*/ 2300 w 2348"/>
                <a:gd name="T29" fmla="*/ 288 h 5360"/>
                <a:gd name="T30" fmla="*/ 2314 w 2348"/>
                <a:gd name="T31" fmla="*/ 317 h 5360"/>
                <a:gd name="T32" fmla="*/ 2326 w 2348"/>
                <a:gd name="T33" fmla="*/ 345 h 5360"/>
                <a:gd name="T34" fmla="*/ 2334 w 2348"/>
                <a:gd name="T35" fmla="*/ 372 h 5360"/>
                <a:gd name="T36" fmla="*/ 2342 w 2348"/>
                <a:gd name="T37" fmla="*/ 398 h 5360"/>
                <a:gd name="T38" fmla="*/ 2348 w 2348"/>
                <a:gd name="T39" fmla="*/ 420 h 5360"/>
                <a:gd name="T40" fmla="*/ 2348 w 2348"/>
                <a:gd name="T41" fmla="*/ 2144 h 5360"/>
                <a:gd name="T42" fmla="*/ 1929 w 2348"/>
                <a:gd name="T43" fmla="*/ 2144 h 5360"/>
                <a:gd name="T44" fmla="*/ 1929 w 2348"/>
                <a:gd name="T45" fmla="*/ 5360 h 5360"/>
                <a:gd name="T46" fmla="*/ 412 w 2348"/>
                <a:gd name="T47" fmla="*/ 5360 h 5360"/>
                <a:gd name="T48" fmla="*/ 412 w 2348"/>
                <a:gd name="T49" fmla="*/ 2134 h 5360"/>
                <a:gd name="T50" fmla="*/ 0 w 2348"/>
                <a:gd name="T51" fmla="*/ 2134 h 5360"/>
                <a:gd name="T52" fmla="*/ 0 w 2348"/>
                <a:gd name="T53" fmla="*/ 420 h 5360"/>
                <a:gd name="T54" fmla="*/ 19 w 2348"/>
                <a:gd name="T55" fmla="*/ 360 h 5360"/>
                <a:gd name="T56" fmla="*/ 44 w 2348"/>
                <a:gd name="T57" fmla="*/ 299 h 5360"/>
                <a:gd name="T58" fmla="*/ 57 w 2348"/>
                <a:gd name="T59" fmla="*/ 269 h 5360"/>
                <a:gd name="T60" fmla="*/ 73 w 2348"/>
                <a:gd name="T61" fmla="*/ 239 h 5360"/>
                <a:gd name="T62" fmla="*/ 91 w 2348"/>
                <a:gd name="T63" fmla="*/ 212 h 5360"/>
                <a:gd name="T64" fmla="*/ 111 w 2348"/>
                <a:gd name="T65" fmla="*/ 185 h 5360"/>
                <a:gd name="T66" fmla="*/ 130 w 2348"/>
                <a:gd name="T67" fmla="*/ 156 h 5360"/>
                <a:gd name="T68" fmla="*/ 153 w 2348"/>
                <a:gd name="T69" fmla="*/ 133 h 5360"/>
                <a:gd name="T70" fmla="*/ 178 w 2348"/>
                <a:gd name="T71" fmla="*/ 107 h 5360"/>
                <a:gd name="T72" fmla="*/ 205 w 2348"/>
                <a:gd name="T73" fmla="*/ 84 h 5360"/>
                <a:gd name="T74" fmla="*/ 235 w 2348"/>
                <a:gd name="T75" fmla="*/ 64 h 5360"/>
                <a:gd name="T76" fmla="*/ 264 w 2348"/>
                <a:gd name="T77" fmla="*/ 43 h 5360"/>
                <a:gd name="T78" fmla="*/ 299 w 2348"/>
                <a:gd name="T79" fmla="*/ 25 h 5360"/>
                <a:gd name="T80" fmla="*/ 336 w 2348"/>
                <a:gd name="T81" fmla="*/ 11 h 5360"/>
                <a:gd name="T82" fmla="*/ 829 w 2348"/>
                <a:gd name="T83" fmla="*/ 11 h 5360"/>
                <a:gd name="T84" fmla="*/ 1002 w 2348"/>
                <a:gd name="T85" fmla="*/ 420 h 5360"/>
                <a:gd name="T86" fmla="*/ 1172 w 2348"/>
                <a:gd name="T87" fmla="*/ 0 h 5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48" h="5360">
                  <a:moveTo>
                    <a:pt x="1172" y="0"/>
                  </a:moveTo>
                  <a:lnTo>
                    <a:pt x="1345" y="420"/>
                  </a:lnTo>
                  <a:lnTo>
                    <a:pt x="1518" y="11"/>
                  </a:lnTo>
                  <a:lnTo>
                    <a:pt x="1940" y="11"/>
                  </a:lnTo>
                  <a:lnTo>
                    <a:pt x="1991" y="23"/>
                  </a:lnTo>
                  <a:lnTo>
                    <a:pt x="2038" y="40"/>
                  </a:lnTo>
                  <a:lnTo>
                    <a:pt x="2080" y="61"/>
                  </a:lnTo>
                  <a:lnTo>
                    <a:pt x="2118" y="83"/>
                  </a:lnTo>
                  <a:lnTo>
                    <a:pt x="2153" y="108"/>
                  </a:lnTo>
                  <a:lnTo>
                    <a:pt x="2187" y="136"/>
                  </a:lnTo>
                  <a:lnTo>
                    <a:pt x="2214" y="166"/>
                  </a:lnTo>
                  <a:lnTo>
                    <a:pt x="2242" y="195"/>
                  </a:lnTo>
                  <a:lnTo>
                    <a:pt x="2265" y="224"/>
                  </a:lnTo>
                  <a:lnTo>
                    <a:pt x="2283" y="257"/>
                  </a:lnTo>
                  <a:lnTo>
                    <a:pt x="2300" y="288"/>
                  </a:lnTo>
                  <a:lnTo>
                    <a:pt x="2314" y="317"/>
                  </a:lnTo>
                  <a:lnTo>
                    <a:pt x="2326" y="345"/>
                  </a:lnTo>
                  <a:lnTo>
                    <a:pt x="2334" y="372"/>
                  </a:lnTo>
                  <a:lnTo>
                    <a:pt x="2342" y="398"/>
                  </a:lnTo>
                  <a:lnTo>
                    <a:pt x="2348" y="420"/>
                  </a:lnTo>
                  <a:lnTo>
                    <a:pt x="2348" y="2144"/>
                  </a:lnTo>
                  <a:lnTo>
                    <a:pt x="1929" y="2144"/>
                  </a:lnTo>
                  <a:lnTo>
                    <a:pt x="1929" y="5360"/>
                  </a:lnTo>
                  <a:lnTo>
                    <a:pt x="412" y="5360"/>
                  </a:lnTo>
                  <a:lnTo>
                    <a:pt x="412" y="2134"/>
                  </a:lnTo>
                  <a:lnTo>
                    <a:pt x="0" y="2134"/>
                  </a:lnTo>
                  <a:lnTo>
                    <a:pt x="0" y="420"/>
                  </a:lnTo>
                  <a:lnTo>
                    <a:pt x="19" y="360"/>
                  </a:lnTo>
                  <a:lnTo>
                    <a:pt x="44" y="299"/>
                  </a:lnTo>
                  <a:lnTo>
                    <a:pt x="57" y="269"/>
                  </a:lnTo>
                  <a:lnTo>
                    <a:pt x="73" y="239"/>
                  </a:lnTo>
                  <a:lnTo>
                    <a:pt x="91" y="212"/>
                  </a:lnTo>
                  <a:lnTo>
                    <a:pt x="111" y="185"/>
                  </a:lnTo>
                  <a:lnTo>
                    <a:pt x="130" y="156"/>
                  </a:lnTo>
                  <a:lnTo>
                    <a:pt x="153" y="133"/>
                  </a:lnTo>
                  <a:lnTo>
                    <a:pt x="178" y="107"/>
                  </a:lnTo>
                  <a:lnTo>
                    <a:pt x="205" y="84"/>
                  </a:lnTo>
                  <a:lnTo>
                    <a:pt x="235" y="64"/>
                  </a:lnTo>
                  <a:lnTo>
                    <a:pt x="264" y="43"/>
                  </a:lnTo>
                  <a:lnTo>
                    <a:pt x="299" y="25"/>
                  </a:lnTo>
                  <a:lnTo>
                    <a:pt x="336" y="11"/>
                  </a:lnTo>
                  <a:lnTo>
                    <a:pt x="829" y="11"/>
                  </a:lnTo>
                  <a:lnTo>
                    <a:pt x="1002" y="420"/>
                  </a:lnTo>
                  <a:lnTo>
                    <a:pt x="1172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5" name="Freeform 33"/>
            <p:cNvSpPr>
              <a:spLocks/>
            </p:cNvSpPr>
            <p:nvPr/>
          </p:nvSpPr>
          <p:spPr bwMode="auto">
            <a:xfrm>
              <a:off x="576" y="1721"/>
              <a:ext cx="145" cy="245"/>
            </a:xfrm>
            <a:custGeom>
              <a:avLst/>
              <a:gdLst>
                <a:gd name="T0" fmla="*/ 0 w 412"/>
                <a:gd name="T1" fmla="*/ 0 h 699"/>
                <a:gd name="T2" fmla="*/ 412 w 412"/>
                <a:gd name="T3" fmla="*/ 0 h 699"/>
                <a:gd name="T4" fmla="*/ 412 w 412"/>
                <a:gd name="T5" fmla="*/ 699 h 699"/>
                <a:gd name="T6" fmla="*/ 366 w 412"/>
                <a:gd name="T7" fmla="*/ 682 h 699"/>
                <a:gd name="T8" fmla="*/ 318 w 412"/>
                <a:gd name="T9" fmla="*/ 656 h 699"/>
                <a:gd name="T10" fmla="*/ 272 w 412"/>
                <a:gd name="T11" fmla="*/ 623 h 699"/>
                <a:gd name="T12" fmla="*/ 190 w 412"/>
                <a:gd name="T13" fmla="*/ 542 h 699"/>
                <a:gd name="T14" fmla="*/ 124 w 412"/>
                <a:gd name="T15" fmla="*/ 442 h 699"/>
                <a:gd name="T16" fmla="*/ 72 w 412"/>
                <a:gd name="T17" fmla="*/ 333 h 699"/>
                <a:gd name="T18" fmla="*/ 31 w 412"/>
                <a:gd name="T19" fmla="*/ 221 h 699"/>
                <a:gd name="T20" fmla="*/ 9 w 412"/>
                <a:gd name="T21" fmla="*/ 105 h 699"/>
                <a:gd name="T22" fmla="*/ 0 w 412"/>
                <a:gd name="T23" fmla="*/ 0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" h="699">
                  <a:moveTo>
                    <a:pt x="0" y="0"/>
                  </a:moveTo>
                  <a:lnTo>
                    <a:pt x="412" y="0"/>
                  </a:lnTo>
                  <a:lnTo>
                    <a:pt x="412" y="699"/>
                  </a:lnTo>
                  <a:lnTo>
                    <a:pt x="366" y="682"/>
                  </a:lnTo>
                  <a:lnTo>
                    <a:pt x="318" y="656"/>
                  </a:lnTo>
                  <a:lnTo>
                    <a:pt x="272" y="623"/>
                  </a:lnTo>
                  <a:lnTo>
                    <a:pt x="190" y="542"/>
                  </a:lnTo>
                  <a:lnTo>
                    <a:pt x="124" y="442"/>
                  </a:lnTo>
                  <a:lnTo>
                    <a:pt x="72" y="333"/>
                  </a:lnTo>
                  <a:lnTo>
                    <a:pt x="31" y="221"/>
                  </a:lnTo>
                  <a:lnTo>
                    <a:pt x="9" y="105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6" name="Freeform 34"/>
            <p:cNvSpPr>
              <a:spLocks/>
            </p:cNvSpPr>
            <p:nvPr/>
          </p:nvSpPr>
          <p:spPr bwMode="auto">
            <a:xfrm>
              <a:off x="1252" y="1725"/>
              <a:ext cx="143" cy="245"/>
            </a:xfrm>
            <a:custGeom>
              <a:avLst/>
              <a:gdLst>
                <a:gd name="T0" fmla="*/ 411 w 411"/>
                <a:gd name="T1" fmla="*/ 0 h 699"/>
                <a:gd name="T2" fmla="*/ 0 w 411"/>
                <a:gd name="T3" fmla="*/ 0 h 699"/>
                <a:gd name="T4" fmla="*/ 0 w 411"/>
                <a:gd name="T5" fmla="*/ 699 h 699"/>
                <a:gd name="T6" fmla="*/ 47 w 411"/>
                <a:gd name="T7" fmla="*/ 681 h 699"/>
                <a:gd name="T8" fmla="*/ 95 w 411"/>
                <a:gd name="T9" fmla="*/ 655 h 699"/>
                <a:gd name="T10" fmla="*/ 141 w 411"/>
                <a:gd name="T11" fmla="*/ 623 h 699"/>
                <a:gd name="T12" fmla="*/ 223 w 411"/>
                <a:gd name="T13" fmla="*/ 541 h 699"/>
                <a:gd name="T14" fmla="*/ 289 w 411"/>
                <a:gd name="T15" fmla="*/ 443 h 699"/>
                <a:gd name="T16" fmla="*/ 343 w 411"/>
                <a:gd name="T17" fmla="*/ 333 h 699"/>
                <a:gd name="T18" fmla="*/ 382 w 411"/>
                <a:gd name="T19" fmla="*/ 220 h 699"/>
                <a:gd name="T20" fmla="*/ 404 w 411"/>
                <a:gd name="T21" fmla="*/ 106 h 699"/>
                <a:gd name="T22" fmla="*/ 411 w 411"/>
                <a:gd name="T23" fmla="*/ 0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1" h="699">
                  <a:moveTo>
                    <a:pt x="411" y="0"/>
                  </a:moveTo>
                  <a:lnTo>
                    <a:pt x="0" y="0"/>
                  </a:lnTo>
                  <a:lnTo>
                    <a:pt x="0" y="699"/>
                  </a:lnTo>
                  <a:lnTo>
                    <a:pt x="47" y="681"/>
                  </a:lnTo>
                  <a:lnTo>
                    <a:pt x="95" y="655"/>
                  </a:lnTo>
                  <a:lnTo>
                    <a:pt x="141" y="623"/>
                  </a:lnTo>
                  <a:lnTo>
                    <a:pt x="223" y="541"/>
                  </a:lnTo>
                  <a:lnTo>
                    <a:pt x="289" y="443"/>
                  </a:lnTo>
                  <a:lnTo>
                    <a:pt x="343" y="333"/>
                  </a:lnTo>
                  <a:lnTo>
                    <a:pt x="382" y="220"/>
                  </a:lnTo>
                  <a:lnTo>
                    <a:pt x="404" y="106"/>
                  </a:lnTo>
                  <a:lnTo>
                    <a:pt x="411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7" name="TextBox 116"/>
          <p:cNvSpPr txBox="1"/>
          <p:nvPr/>
        </p:nvSpPr>
        <p:spPr>
          <a:xfrm>
            <a:off x="714852" y="5595924"/>
            <a:ext cx="15103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 smtClean="0">
                <a:solidFill>
                  <a:prstClr val="black"/>
                </a:solidFill>
              </a:rPr>
              <a:t>Completed</a:t>
            </a:r>
            <a:br>
              <a:rPr lang="en-US" sz="2000" b="1" dirty="0" smtClean="0">
                <a:solidFill>
                  <a:prstClr val="black"/>
                </a:solidFill>
              </a:rPr>
            </a:br>
            <a:r>
              <a:rPr lang="en-US" sz="2000" b="1" dirty="0" smtClean="0">
                <a:solidFill>
                  <a:prstClr val="black"/>
                </a:solidFill>
              </a:rPr>
              <a:t>n=216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2810352" y="5595924"/>
            <a:ext cx="15103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 smtClean="0">
                <a:solidFill>
                  <a:prstClr val="black"/>
                </a:solidFill>
              </a:rPr>
              <a:t>Completed</a:t>
            </a:r>
            <a:br>
              <a:rPr lang="en-US" sz="2000" b="1" dirty="0" smtClean="0">
                <a:solidFill>
                  <a:prstClr val="black"/>
                </a:solidFill>
              </a:rPr>
            </a:br>
            <a:r>
              <a:rPr lang="en-US" sz="2000" b="1" dirty="0" smtClean="0">
                <a:solidFill>
                  <a:prstClr val="black"/>
                </a:solidFill>
              </a:rPr>
              <a:t>n=207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4918552" y="5595924"/>
            <a:ext cx="15103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 smtClean="0">
                <a:solidFill>
                  <a:prstClr val="black"/>
                </a:solidFill>
              </a:rPr>
              <a:t>Completed</a:t>
            </a:r>
            <a:br>
              <a:rPr lang="en-US" sz="2000" b="1" dirty="0" smtClean="0">
                <a:solidFill>
                  <a:prstClr val="black"/>
                </a:solidFill>
              </a:rPr>
            </a:br>
            <a:r>
              <a:rPr lang="en-US" sz="2000" b="1" dirty="0" smtClean="0">
                <a:solidFill>
                  <a:prstClr val="black"/>
                </a:solidFill>
              </a:rPr>
              <a:t>n=203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7001352" y="5595924"/>
            <a:ext cx="15103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 smtClean="0">
                <a:solidFill>
                  <a:prstClr val="black"/>
                </a:solidFill>
              </a:rPr>
              <a:t>Completed</a:t>
            </a:r>
            <a:br>
              <a:rPr lang="en-US" sz="2000" b="1" dirty="0" smtClean="0">
                <a:solidFill>
                  <a:prstClr val="black"/>
                </a:solidFill>
              </a:rPr>
            </a:br>
            <a:r>
              <a:rPr lang="en-US" sz="2000" b="1" dirty="0" smtClean="0">
                <a:solidFill>
                  <a:prstClr val="black"/>
                </a:solidFill>
              </a:rPr>
              <a:t>n=202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6807723" y="2533359"/>
            <a:ext cx="1777477" cy="1904838"/>
          </a:xfrm>
          <a:prstGeom prst="roundRect">
            <a:avLst>
              <a:gd name="adj" fmla="val 5500"/>
            </a:avLst>
          </a:prstGeom>
          <a:noFill/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27432" tIns="27432" rIns="27432" bIns="27432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  <a:buClr>
                <a:prstClr val="black"/>
              </a:buClr>
            </a:pPr>
            <a:r>
              <a:rPr lang="en-US" sz="15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1° outcome</a:t>
            </a:r>
            <a:endParaRPr lang="en-US" sz="15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28600" lvl="1" indent="-114300">
              <a:lnSpc>
                <a:spcPct val="90000"/>
              </a:lnSpc>
              <a:spcBef>
                <a:spcPts val="3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prstClr val="black"/>
                </a:solidFill>
                <a:cs typeface="Arial" panose="020B0604020202020204" pitchFamily="34" charset="0"/>
              </a:rPr>
              <a:t>LDL-C at</a:t>
            </a:r>
            <a:br>
              <a:rPr lang="en-US" sz="1500" dirty="0" smtClean="0">
                <a:solidFill>
                  <a:prstClr val="black"/>
                </a:solidFill>
                <a:cs typeface="Arial" panose="020B0604020202020204" pitchFamily="34" charset="0"/>
              </a:rPr>
            </a:br>
            <a:r>
              <a:rPr lang="en-US" sz="1500" dirty="0" smtClean="0">
                <a:solidFill>
                  <a:prstClr val="black"/>
                </a:solidFill>
                <a:cs typeface="Arial" panose="020B0604020202020204" pitchFamily="34" charset="0"/>
              </a:rPr>
              <a:t>6 months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prstClr val="black"/>
              </a:buClr>
            </a:pPr>
            <a:r>
              <a:rPr lang="en-US" sz="15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2° outcomes</a:t>
            </a:r>
          </a:p>
          <a:p>
            <a:pPr marL="228600" lvl="1" indent="-114300">
              <a:lnSpc>
                <a:spcPct val="90000"/>
              </a:lnSpc>
              <a:spcBef>
                <a:spcPts val="3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prstClr val="black"/>
                </a:solidFill>
                <a:cs typeface="Arial" panose="020B0604020202020204" pitchFamily="34" charset="0"/>
              </a:rPr>
              <a:t>Diet &amp; activity</a:t>
            </a:r>
          </a:p>
          <a:p>
            <a:pPr marL="228600" lvl="1" indent="-114300">
              <a:lnSpc>
                <a:spcPct val="90000"/>
              </a:lnSpc>
              <a:spcBef>
                <a:spcPts val="3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prstClr val="black"/>
                </a:solidFill>
                <a:cs typeface="Arial" panose="020B0604020202020204" pitchFamily="34" charset="0"/>
              </a:rPr>
              <a:t>Anxiety levels</a:t>
            </a:r>
          </a:p>
          <a:p>
            <a:pPr marL="228600" lvl="1" indent="-114300">
              <a:lnSpc>
                <a:spcPct val="90000"/>
              </a:lnSpc>
              <a:spcBef>
                <a:spcPts val="3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prstClr val="black"/>
                </a:solidFill>
                <a:cs typeface="Arial" panose="020B0604020202020204" pitchFamily="34" charset="0"/>
              </a:rPr>
              <a:t>Statin initiation</a:t>
            </a:r>
            <a:endParaRPr lang="en-US" sz="15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646342" y="2454557"/>
            <a:ext cx="1672767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300"/>
              </a:spcBef>
              <a:buClr>
                <a:prstClr val="black"/>
              </a:buClr>
            </a:pPr>
            <a:r>
              <a:rPr lang="en-US" b="1" dirty="0">
                <a:solidFill>
                  <a:prstClr val="black"/>
                </a:solidFill>
                <a:cs typeface="Arial" panose="020B0604020202020204" pitchFamily="34" charset="0"/>
              </a:rPr>
              <a:t>Genotyping </a:t>
            </a:r>
            <a:r>
              <a:rPr lang="en-US" b="1" dirty="0" smtClean="0">
                <a:solidFill>
                  <a:prstClr val="black"/>
                </a:solidFill>
                <a:cs typeface="Arial" panose="020B0604020202020204" pitchFamily="34" charset="0"/>
              </a:rPr>
              <a:t/>
            </a:r>
            <a:br>
              <a:rPr lang="en-US" b="1" dirty="0" smtClean="0">
                <a:solidFill>
                  <a:prstClr val="black"/>
                </a:solidFill>
                <a:cs typeface="Arial" panose="020B0604020202020204" pitchFamily="34" charset="0"/>
              </a:rPr>
            </a:br>
            <a:r>
              <a:rPr lang="en-US" b="1" dirty="0" smtClean="0">
                <a:solidFill>
                  <a:prstClr val="black"/>
                </a:solidFill>
                <a:cs typeface="Arial" panose="020B0604020202020204" pitchFamily="34" charset="0"/>
              </a:rPr>
              <a:t>of 28 </a:t>
            </a:r>
            <a:r>
              <a:rPr lang="en-US" b="1" dirty="0">
                <a:solidFill>
                  <a:prstClr val="black"/>
                </a:solidFill>
                <a:cs typeface="Arial" panose="020B0604020202020204" pitchFamily="34" charset="0"/>
              </a:rPr>
              <a:t>CHD </a:t>
            </a:r>
            <a:r>
              <a:rPr lang="en-US" b="1" dirty="0" smtClean="0">
                <a:solidFill>
                  <a:prstClr val="black"/>
                </a:solidFill>
                <a:cs typeface="Arial" panose="020B0604020202020204" pitchFamily="34" charset="0"/>
              </a:rPr>
              <a:t/>
            </a:r>
            <a:br>
              <a:rPr lang="en-US" b="1" dirty="0" smtClean="0">
                <a:solidFill>
                  <a:prstClr val="black"/>
                </a:solidFill>
                <a:cs typeface="Arial" panose="020B0604020202020204" pitchFamily="34" charset="0"/>
              </a:rPr>
            </a:br>
            <a:r>
              <a:rPr lang="en-US" b="1" dirty="0" smtClean="0">
                <a:solidFill>
                  <a:prstClr val="black"/>
                </a:solidFill>
                <a:cs typeface="Arial" panose="020B0604020202020204" pitchFamily="34" charset="0"/>
              </a:rPr>
              <a:t>susceptibility</a:t>
            </a:r>
            <a:br>
              <a:rPr lang="en-US" b="1" dirty="0" smtClean="0">
                <a:solidFill>
                  <a:prstClr val="black"/>
                </a:solidFill>
                <a:cs typeface="Arial" panose="020B0604020202020204" pitchFamily="34" charset="0"/>
              </a:rPr>
            </a:br>
            <a:r>
              <a:rPr lang="en-US" b="1" dirty="0" smtClean="0">
                <a:solidFill>
                  <a:prstClr val="black"/>
                </a:solidFill>
                <a:cs typeface="Arial" panose="020B0604020202020204" pitchFamily="34" charset="0"/>
              </a:rPr>
              <a:t>SNPs</a:t>
            </a:r>
            <a:endParaRPr lang="en-US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746125" y="3974886"/>
            <a:ext cx="147320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300"/>
              </a:spcBef>
              <a:buClr>
                <a:prstClr val="black"/>
              </a:buClr>
            </a:pPr>
            <a:r>
              <a:rPr lang="en-US" b="1" dirty="0" smtClean="0">
                <a:solidFill>
                  <a:prstClr val="black"/>
                </a:solidFill>
                <a:cs typeface="Arial" panose="020B0604020202020204" pitchFamily="34" charset="0"/>
              </a:rPr>
              <a:t>GRS</a:t>
            </a:r>
            <a:endParaRPr lang="en-US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cxnSp>
        <p:nvCxnSpPr>
          <p:cNvPr id="134" name="Straight Arrow Connector 133"/>
          <p:cNvCxnSpPr>
            <a:stCxn id="130" idx="2"/>
            <a:endCxn id="133" idx="0"/>
          </p:cNvCxnSpPr>
          <p:nvPr/>
        </p:nvCxnSpPr>
        <p:spPr>
          <a:xfrm flipH="1">
            <a:off x="1482725" y="3544086"/>
            <a:ext cx="1" cy="4308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5" name="Picture 1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2" t="12458" r="12611" b="7855"/>
          <a:stretch/>
        </p:blipFill>
        <p:spPr bwMode="auto">
          <a:xfrm>
            <a:off x="2923689" y="1875533"/>
            <a:ext cx="1304231" cy="76235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4804038" y="2407424"/>
            <a:ext cx="1777477" cy="1445892"/>
          </a:xfrm>
          <a:prstGeom prst="roundRect">
            <a:avLst>
              <a:gd name="adj" fmla="val 5500"/>
            </a:avLst>
          </a:prstGeom>
          <a:noFill/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27432" tIns="27432" rIns="27432" bIns="27432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  <a:buClr>
                <a:prstClr val="black"/>
              </a:buClr>
            </a:pPr>
            <a:r>
              <a:rPr lang="en-US" sz="1500" dirty="0" smtClean="0">
                <a:solidFill>
                  <a:prstClr val="black"/>
                </a:solidFill>
                <a:cs typeface="Arial" panose="020B0604020202020204" pitchFamily="34" charset="0"/>
              </a:rPr>
              <a:t>LDL-C at 3 months</a:t>
            </a:r>
            <a:endParaRPr lang="en-US" sz="15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171450" indent="-171450">
              <a:lnSpc>
                <a:spcPct val="90000"/>
              </a:lnSpc>
              <a:spcBef>
                <a:spcPts val="3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prstClr val="black"/>
                </a:solidFill>
                <a:cs typeface="Arial" panose="020B0604020202020204" pitchFamily="34" charset="0"/>
              </a:rPr>
              <a:t>Diet &amp; activity</a:t>
            </a:r>
          </a:p>
          <a:p>
            <a:pPr marL="171450" indent="-171450">
              <a:lnSpc>
                <a:spcPct val="90000"/>
              </a:lnSpc>
              <a:spcBef>
                <a:spcPts val="3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prstClr val="black"/>
                </a:solidFill>
                <a:cs typeface="Arial" panose="020B0604020202020204" pitchFamily="34" charset="0"/>
              </a:rPr>
              <a:t> Anxiety levels</a:t>
            </a:r>
          </a:p>
          <a:p>
            <a:pPr marL="171450" indent="-171450">
              <a:lnSpc>
                <a:spcPct val="90000"/>
              </a:lnSpc>
              <a:spcBef>
                <a:spcPts val="3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prstClr val="black"/>
                </a:solidFill>
                <a:cs typeface="Arial" panose="020B0604020202020204" pitchFamily="34" charset="0"/>
              </a:rPr>
              <a:t> Statin initiation</a:t>
            </a:r>
            <a:endParaRPr lang="en-US" sz="15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639822" y="1242105"/>
            <a:ext cx="1855703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700" b="1" dirty="0" smtClean="0">
                <a:solidFill>
                  <a:srgbClr val="0000FF"/>
                </a:solidFill>
              </a:rPr>
              <a:t>CHD Risk </a:t>
            </a:r>
          </a:p>
          <a:p>
            <a:pPr algn="ctr">
              <a:lnSpc>
                <a:spcPct val="90000"/>
              </a:lnSpc>
            </a:pPr>
            <a:r>
              <a:rPr lang="en-US" sz="1700" b="1" dirty="0" smtClean="0">
                <a:solidFill>
                  <a:srgbClr val="0000FF"/>
                </a:solidFill>
              </a:rPr>
              <a:t>Disclosure</a:t>
            </a:r>
            <a:endParaRPr lang="en-US" sz="1700" b="1" dirty="0">
              <a:solidFill>
                <a:srgbClr val="0000FF"/>
              </a:solidFill>
            </a:endParaRPr>
          </a:p>
        </p:txBody>
      </p:sp>
      <p:pic>
        <p:nvPicPr>
          <p:cNvPr id="41" name="Picture 4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6" b="3846"/>
          <a:stretch/>
        </p:blipFill>
        <p:spPr bwMode="auto">
          <a:xfrm>
            <a:off x="7133475" y="62592"/>
            <a:ext cx="1962447" cy="47625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itle 1"/>
          <p:cNvSpPr txBox="1">
            <a:spLocks/>
          </p:cNvSpPr>
          <p:nvPr/>
        </p:nvSpPr>
        <p:spPr>
          <a:xfrm>
            <a:off x="629793" y="155124"/>
            <a:ext cx="3376685" cy="732971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00" dirty="0">
                <a:solidFill>
                  <a:srgbClr val="0000FF"/>
                </a:solidFill>
              </a:rPr>
              <a:t>Study design</a:t>
            </a:r>
          </a:p>
        </p:txBody>
      </p:sp>
      <p:sp>
        <p:nvSpPr>
          <p:cNvPr id="43" name="Rectangle 42"/>
          <p:cNvSpPr/>
          <p:nvPr/>
        </p:nvSpPr>
        <p:spPr>
          <a:xfrm>
            <a:off x="7797521" y="6651906"/>
            <a:ext cx="1346479" cy="191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97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8" grpId="0"/>
      <p:bldP spid="99" grpId="0"/>
      <p:bldP spid="103" grpId="0" animBg="1"/>
      <p:bldP spid="104" grpId="0"/>
      <p:bldP spid="105" grpId="0"/>
      <p:bldP spid="120" grpId="0"/>
      <p:bldP spid="123" grpId="0"/>
      <p:bldP spid="129" grpId="0"/>
      <p:bldP spid="3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GQUALITY" val="95"/>
  <p:tag name="BASENAME" val="Colorfile"/>
  <p:tag name="SAVETOFOLDER" val="U:\Operational\Presentation\PD_Staff\Klingsporn,Kim\RNR Tiff\"/>
  <p:tag name="IMAGEWIDTH" val="3000"/>
  <p:tag name="IMAGEHEIGHT" val="2250"/>
  <p:tag name="EXPORTRANGE" val="EntirePresentation"/>
  <p:tag name="SIZEBY" val="PIXELS"/>
  <p:tag name="EXPORTAS" val="TIF"/>
  <p:tag name="NUMBERFORMAT" val="00"/>
</p:tagLst>
</file>

<file path=ppt/theme/theme1.xml><?xml version="1.0" encoding="utf-8"?>
<a:theme xmlns:a="http://schemas.openxmlformats.org/drawingml/2006/main" name="Zero-PubWhite">
  <a:themeElements>
    <a:clrScheme name="Custom 69">
      <a:dk1>
        <a:sysClr val="windowText" lastClr="000000"/>
      </a:dk1>
      <a:lt1>
        <a:sysClr val="window" lastClr="FFFFFF"/>
      </a:lt1>
      <a:dk2>
        <a:srgbClr val="0000FF"/>
      </a:dk2>
      <a:lt2>
        <a:srgbClr val="BDD7FF"/>
      </a:lt2>
      <a:accent1>
        <a:srgbClr val="0000FF"/>
      </a:accent1>
      <a:accent2>
        <a:srgbClr val="ED1C24"/>
      </a:accent2>
      <a:accent3>
        <a:srgbClr val="0DB14B"/>
      </a:accent3>
      <a:accent4>
        <a:srgbClr val="F7941E"/>
      </a:accent4>
      <a:accent5>
        <a:srgbClr val="A23F97"/>
      </a:accent5>
      <a:accent6>
        <a:srgbClr val="00B3BE"/>
      </a:accent6>
      <a:hlink>
        <a:srgbClr val="F276A0"/>
      </a:hlink>
      <a:folHlink>
        <a:srgbClr val="B2B1D9"/>
      </a:folHlink>
    </a:clrScheme>
    <a:fontScheme name="mc-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c-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Zero-PubWhite</Template>
  <TotalTime>7863</TotalTime>
  <Words>948</Words>
  <Application>Microsoft Office PowerPoint</Application>
  <PresentationFormat>On-screen Show (4:3)</PresentationFormat>
  <Paragraphs>244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Arial headings</vt:lpstr>
      <vt:lpstr>Calibri</vt:lpstr>
      <vt:lpstr>Symbol</vt:lpstr>
      <vt:lpstr>Times New Roman</vt:lpstr>
      <vt:lpstr>Wingdings</vt:lpstr>
      <vt:lpstr>Zero-PubWhite</vt:lpstr>
      <vt:lpstr>The Effect of Disclosing Genomic Risk  of Coronary Heart Disease on LDL Cholesterol Levels: The Myocardial Infarction Genes (MI-GENES) Study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LDL-C levels over the study period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Clinical implications</vt:lpstr>
      <vt:lpstr>Acknowledgements MIGENES Team</vt:lpstr>
    </vt:vector>
  </TitlesOfParts>
  <Company>Mayo Clinic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Effect of Disclosing Genomic Risk  of Coronary Heart Disease on LDL Cholesterol Levels: The Myocardial Infarction Genes (MI-GENES) Study</dc:title>
  <dc:creator>Kim M Klingsporn</dc:creator>
  <dc:description>v2.16</dc:description>
  <cp:lastModifiedBy>Akeem Ranmal</cp:lastModifiedBy>
  <cp:revision>74</cp:revision>
  <cp:lastPrinted>2015-11-06T22:01:02Z</cp:lastPrinted>
  <dcterms:created xsi:type="dcterms:W3CDTF">2015-10-28T16:40:23Z</dcterms:created>
  <dcterms:modified xsi:type="dcterms:W3CDTF">2015-11-09T13:13:34Z</dcterms:modified>
</cp:coreProperties>
</file>